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9"/>
  </p:notesMasterIdLst>
  <p:handoutMasterIdLst>
    <p:handoutMasterId r:id="rId30"/>
  </p:handoutMasterIdLst>
  <p:sldIdLst>
    <p:sldId id="2145708184" r:id="rId5"/>
    <p:sldId id="2145708220" r:id="rId6"/>
    <p:sldId id="2145708221" r:id="rId7"/>
    <p:sldId id="942" r:id="rId8"/>
    <p:sldId id="949" r:id="rId9"/>
    <p:sldId id="866" r:id="rId10"/>
    <p:sldId id="1218" r:id="rId11"/>
    <p:sldId id="1203" r:id="rId12"/>
    <p:sldId id="2145708203" r:id="rId13"/>
    <p:sldId id="1219" r:id="rId14"/>
    <p:sldId id="2145708202" r:id="rId15"/>
    <p:sldId id="846" r:id="rId16"/>
    <p:sldId id="2145708273" r:id="rId17"/>
    <p:sldId id="2145708274" r:id="rId18"/>
    <p:sldId id="945" r:id="rId19"/>
    <p:sldId id="2145708205" r:id="rId20"/>
    <p:sldId id="1106" r:id="rId21"/>
    <p:sldId id="2145708275" r:id="rId22"/>
    <p:sldId id="1213" r:id="rId23"/>
    <p:sldId id="604" r:id="rId24"/>
    <p:sldId id="2145708276" r:id="rId25"/>
    <p:sldId id="1215" r:id="rId26"/>
    <p:sldId id="1207" r:id="rId27"/>
    <p:sldId id="2145708194" r:id="rId2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8D0B97B9-7721-1BC1-654C-901BAC989CCE}" name="Guest User" initials="GU" userId="S::urn:spo:anon#d904136b9fb956cb14335d5d16412b1c2f3a914225a82b133a01c9f1ee1f2d9d::" providerId="AD"/>
  <p188:author id="{74D313C6-59A6-FE4C-4A62-327BBF48BE08}" name="Guest User" initials="GU" userId="S::urn:spo:anon#40f9abbb86226b50c2f2ed30ca9e9c5f4256d02f55925a568763d94b333d3398::" providerId="AD"/>
  <p188:author id="{0F1856C8-F57A-9F3E-84F0-70A0EB23FFF5}" name="Guest User" initials="GU" userId="S::urn:spo:anon#7030134245bd16b84066394ad1b9db803ecc38bc2b3977094f04c623831eb07d::" providerId="AD"/>
  <p188:author id="{261EB2C8-27FD-A859-CA0D-ADB62167BE41}" name="Tom Coleman-Haynes" initials="TCH"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8F00"/>
    <a:srgbClr val="051D39"/>
    <a:srgbClr val="02366A"/>
    <a:srgbClr val="00294F"/>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9" autoAdjust="0"/>
    <p:restoredTop sz="86408" autoAdjust="0"/>
  </p:normalViewPr>
  <p:slideViewPr>
    <p:cSldViewPr snapToGrid="0">
      <p:cViewPr varScale="1">
        <p:scale>
          <a:sx n="101" d="100"/>
          <a:sy n="101" d="100"/>
        </p:scale>
        <p:origin x="776" y="200"/>
      </p:cViewPr>
      <p:guideLst>
        <p:guide orient="horz" pos="2160"/>
        <p:guide pos="2880"/>
        <p:guide orient="horz" pos="3113"/>
        <p:guide pos="5321"/>
      </p:guideLst>
    </p:cSldViewPr>
  </p:slideViewPr>
  <p:outlineViewPr>
    <p:cViewPr>
      <p:scale>
        <a:sx n="33" d="100"/>
        <a:sy n="33" d="100"/>
      </p:scale>
      <p:origin x="0" y="-766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igital.nhs.uk/data-and-information/publications/statistical/health-survey-for-england#:~:text=The%20Health%20Survey%20for%20England,in%20private%20households%20in%20Englan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i.org/10.1007/s12160-016-9869-6"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digital.nhs.uk/data-and-information/publications/statistical/statistics-on-smoking"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smokefreeaction.org.uk/icsbriefings/" TargetMode="External"/><Relationship Id="rId5" Type="http://schemas.openxmlformats.org/officeDocument/2006/relationships/hyperlink" Target="https://fingertips.phe.org.uk/profile/tobacco-control/data" TargetMode="External"/><Relationship Id="rId4" Type="http://schemas.openxmlformats.org/officeDocument/2006/relationships/hyperlink" Target="https://ash.org.uk/information-and-resources/reports-submissions/reports/the-stolen-year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ash.org.uk/information-and-resources/reports-submissions/reports/the-stolen-year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pubmed.ncbi.nlm.nih.gov/34563995/"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hs.uk/live-well/quit-smoking/paan-bidi-and-shisha-risks/#:~:text=Cigarettes%2C%20bidi%20and%20shisha&amp;text=Like%20cigarette%20smoke%2C%20waterpipe%20smoke,they%20had%20smoked%2025%20cigarette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ncsct.co.uk/pub_secondary-care-resources.php"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ash.org.uk/information-and-resources/reports-submissions/reports/the-stolen-year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b="1" dirty="0">
                <a:cs typeface="Arial"/>
              </a:rPr>
              <a:t>Mental health, smoking and stopping: changing lives</a:t>
            </a:r>
          </a:p>
          <a:p>
            <a:endParaRPr lang="en-GB"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We will get started with the first session which focuses on </a:t>
            </a:r>
            <a:r>
              <a:rPr lang="en-GB" dirty="0">
                <a:cs typeface="Arial"/>
              </a:rPr>
              <a:t>understanding why addressing smoking</a:t>
            </a:r>
            <a:r>
              <a:rPr lang="en-GB" sz="1200" b="0" i="0" kern="1200" dirty="0">
                <a:solidFill>
                  <a:schemeClr val="tx1"/>
                </a:solidFill>
                <a:effectLst/>
                <a:cs typeface="Arial"/>
              </a:rPr>
              <a:t> among people with SMI</a:t>
            </a:r>
            <a:r>
              <a:rPr lang="en-GB" dirty="0">
                <a:cs typeface="Arial"/>
              </a:rPr>
              <a:t> is so important, </a:t>
            </a:r>
            <a:r>
              <a:rPr lang="en-GB" sz="1200" b="0" i="0" kern="1200" dirty="0">
                <a:solidFill>
                  <a:schemeClr val="tx1"/>
                </a:solidFill>
                <a:effectLst/>
                <a:cs typeface="Arial"/>
              </a:rPr>
              <a:t>the health impacts of smoking and the benefits </a:t>
            </a:r>
            <a:r>
              <a:rPr lang="en-GB" dirty="0">
                <a:cs typeface="Arial"/>
              </a:rPr>
              <a:t>of stopping for</a:t>
            </a:r>
            <a:r>
              <a:rPr lang="en-GB" sz="1200" b="0" i="0" kern="1200" dirty="0">
                <a:solidFill>
                  <a:schemeClr val="tx1"/>
                </a:solidFill>
                <a:effectLst/>
                <a:cs typeface="Arial"/>
              </a:rPr>
              <a:t> those with </a:t>
            </a:r>
            <a:r>
              <a:rPr lang="en-GB" dirty="0">
                <a:cs typeface="Arial"/>
              </a:rPr>
              <a:t>SMI and some of the considerations that will help you in your work as a TDA</a:t>
            </a:r>
            <a:r>
              <a:rPr lang="en-GB" sz="1200" b="0" i="0" kern="1200" dirty="0">
                <a:solidFill>
                  <a:schemeClr val="tx1"/>
                </a:solidFill>
                <a:effectLst/>
                <a:cs typeface="Arial"/>
              </a:rPr>
              <a:t>.</a:t>
            </a:r>
            <a:endParaRPr lang="en-CA" sz="1200" b="0" i="0" kern="1200" dirty="0">
              <a:solidFill>
                <a:schemeClr val="tx1"/>
              </a:solidFill>
              <a:effectLst/>
              <a:cs typeface="Arial"/>
            </a:endParaRPr>
          </a:p>
          <a:p>
            <a:endParaRPr lang="en-GB"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3540323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1" i="0" kern="1200" dirty="0">
                <a:solidFill>
                  <a:schemeClr val="tx1"/>
                </a:solidFill>
                <a:effectLst/>
                <a:latin typeface="+mn-lt"/>
                <a:ea typeface="Geneva" pitchFamily="-109" charset="0"/>
                <a:cs typeface="Geneva" pitchFamily="-109" charset="0"/>
              </a:rPr>
              <a:t>[Animated slide: two clicks to reveal all content]</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There is no relationship between psychiatric symptom severity and readiness to quit.</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People with SMI are just as likely to want to quit as the general population of smokers, with 61% of people with a long-standing MH condition indicating they want to quit smoking. </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US" sz="1200" b="0" i="0" kern="1200" dirty="0">
                <a:solidFill>
                  <a:schemeClr val="tx1"/>
                </a:solidFill>
                <a:effectLst/>
                <a:latin typeface="+mn-lt"/>
              </a:rPr>
              <a:t>So what are the key reasons for wanting to quit among people with SMI?</a:t>
            </a:r>
            <a:r>
              <a:rPr lang="en-US" dirty="0">
                <a:latin typeface="+mn-lt"/>
              </a:rPr>
              <a:t>  </a:t>
            </a:r>
            <a:r>
              <a:rPr lang="en-CA" sz="1200" b="0" i="0" kern="1200" dirty="0">
                <a:solidFill>
                  <a:schemeClr val="tx1"/>
                </a:solidFill>
                <a:effectLst/>
                <a:latin typeface="+mn-lt"/>
              </a:rPr>
              <a:t>SCIMITAR is large-scale trial of a bespoke smoking cessation package for people with SMI. It was led by academics from the University of York </a:t>
            </a:r>
            <a:r>
              <a:rPr lang="en-CA" dirty="0">
                <a:latin typeface="+mn-lt"/>
              </a:rPr>
              <a:t>and </a:t>
            </a:r>
            <a:r>
              <a:rPr lang="en-US" sz="1200" b="0" i="0" kern="1200" dirty="0">
                <a:solidFill>
                  <a:schemeClr val="tx1"/>
                </a:solidFill>
                <a:effectLst/>
                <a:latin typeface="+mn-lt"/>
              </a:rPr>
              <a:t>found:</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97% wanted to give up because smoking was bad for their health compared to 83% in the general population.</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83% considered the expense of smoking as being an important reason for giving up compared to only 31% of the general population</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endParaRPr lang="en-CA" sz="1200" b="0" i="0" kern="1200" dirty="0">
              <a:solidFill>
                <a:schemeClr val="tx1"/>
              </a:solidFill>
              <a:effectLst/>
              <a:latin typeface="+mn-lt"/>
              <a:ea typeface="Geneva" pitchFamily="-109" charset="0"/>
              <a:cs typeface="Geneva" pitchFamily="-109" charset="0"/>
            </a:endParaRPr>
          </a:p>
          <a:p>
            <a:pPr marL="0" lvl="0" indent="0">
              <a:buFont typeface="Arial" panose="020B0604020202020204" pitchFamily="34" charset="0"/>
              <a:buNone/>
            </a:pPr>
            <a:r>
              <a:rPr lang="en-US" sz="1200" b="1" i="0" kern="1200" dirty="0">
                <a:solidFill>
                  <a:schemeClr val="tx1"/>
                </a:solidFill>
                <a:effectLst/>
                <a:latin typeface="+mn-lt"/>
                <a:ea typeface="Geneva" pitchFamily="-109" charset="0"/>
                <a:cs typeface="Geneva" pitchFamily="-109" charset="0"/>
              </a:rPr>
              <a:t>Source: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Peckham, E., et al. Exploring why people with SMI smoke and why they may want to quit: baseline data from the SCIMITAR RCT. J Psychiatr Ment Health Nurs, 2016 23: 282-289.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ASH. The Stolen Years: The Mental Health And Smoking Action Report. 2016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GB" sz="1200" b="0" i="0" u="sng" kern="1200" dirty="0">
                <a:solidFill>
                  <a:schemeClr val="tx1"/>
                </a:solidFill>
                <a:effectLst/>
                <a:latin typeface="+mn-lt"/>
                <a:ea typeface="Geneva" pitchFamily="-109" charset="0"/>
                <a:cs typeface="Geneva" pitchFamily="-109" charset="0"/>
              </a:rPr>
              <a:t>NHS Information Centre: </a:t>
            </a:r>
            <a:r>
              <a:rPr lang="en-GB" sz="1200" b="0" i="0" kern="1200" dirty="0">
                <a:solidFill>
                  <a:schemeClr val="tx1"/>
                </a:solidFill>
                <a:effectLst/>
                <a:latin typeface="+mn-lt"/>
                <a:ea typeface="Geneva" pitchFamily="-109" charset="0"/>
                <a:cs typeface="Geneva" pitchFamily="-109" charset="0"/>
              </a:rPr>
              <a:t> Health Survey for England. </a:t>
            </a:r>
            <a:r>
              <a:rPr lang="en-CA" sz="1200" b="0" i="0" u="sng" kern="1200" dirty="0">
                <a:solidFill>
                  <a:schemeClr val="tx1"/>
                </a:solidFill>
                <a:effectLst/>
                <a:latin typeface="+mn-lt"/>
                <a:ea typeface="Geneva" pitchFamily="-109" charset="0"/>
                <a:cs typeface="Geneva" pitchFamily="-109" charset="0"/>
                <a:hlinkClick r:id="rId3"/>
              </a:rPr>
              <a:t>https://digital.nhs.uk/data-and-information/publications/statistical/health-survey-for-england#:~:text=The%20Health%20Survey%20for%20England,in%20private%20households%20in%20England</a:t>
            </a:r>
            <a:r>
              <a:rPr lang="en-CA" sz="1200" b="0" i="0" kern="1200" dirty="0">
                <a:solidFill>
                  <a:schemeClr val="tx1"/>
                </a:solidFill>
                <a:effectLst/>
                <a:latin typeface="+mn-lt"/>
                <a:ea typeface="Geneva" pitchFamily="-109" charset="0"/>
                <a:cs typeface="Geneva" pitchFamily="-109" charset="0"/>
              </a:rPr>
              <a:t>.</a:t>
            </a:r>
            <a:r>
              <a:rPr lang="en-CA" dirty="0">
                <a:effectLst/>
                <a:latin typeface="+mn-lt"/>
              </a:rPr>
              <a:t> </a:t>
            </a:r>
            <a:endParaRPr lang="en-CA" sz="1200" b="0" i="0" u="none"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18486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Geneva" pitchFamily="-109" charset="0"/>
                <a:cs typeface="Geneva" pitchFamily="-109" charset="0"/>
              </a:rPr>
              <a:t>[Read the question aloud]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Click to display correct response: False</a:t>
            </a: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a:p>
            <a:r>
              <a:rPr lang="en-US" dirty="0">
                <a:latin typeface="+mn-lt"/>
              </a:rPr>
              <a:t>[See slides that follow for explanation]</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204001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mn-lt"/>
                <a:ea typeface="Geneva" pitchFamily="-109" charset="0"/>
                <a:cs typeface="Geneva" pitchFamily="-109" charset="0"/>
              </a:rPr>
              <a:t>Stopping smoking does not adversely affect mental health.</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dirty="0">
                <a:latin typeface="+mn-lt"/>
              </a:rPr>
              <a:t>Research suggest that among psychiatric patients stopping</a:t>
            </a:r>
            <a:r>
              <a:rPr lang="en-US" sz="1200" b="0" i="0" kern="1200" dirty="0">
                <a:solidFill>
                  <a:schemeClr val="tx1"/>
                </a:solidFill>
                <a:effectLst/>
                <a:latin typeface="+mn-lt"/>
              </a:rPr>
              <a:t> </a:t>
            </a:r>
            <a:r>
              <a:rPr lang="en-US" dirty="0">
                <a:latin typeface="+mn-lt"/>
              </a:rPr>
              <a:t>smoking</a:t>
            </a:r>
            <a:r>
              <a:rPr lang="en-US" sz="1200" b="0" i="0" kern="1200" dirty="0">
                <a:solidFill>
                  <a:schemeClr val="tx1"/>
                </a:solidFill>
                <a:effectLst/>
                <a:latin typeface="+mn-lt"/>
              </a:rPr>
              <a:t> did not worsen their mental state.</a:t>
            </a:r>
            <a:r>
              <a:rPr lang="en-US" dirty="0">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Stopping smoking has been shown to improve mental health and the size of the effect on symptoms of anxiety and depression is the equivalent to taking antidepressants. There is no evidence of a reduction in social well‐being.</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1" i="0" kern="1200" dirty="0">
                <a:solidFill>
                  <a:schemeClr val="tx1"/>
                </a:solidFill>
                <a:effectLst/>
                <a:latin typeface="+mn-lt"/>
                <a:ea typeface="Geneva" pitchFamily="-109" charset="0"/>
                <a:cs typeface="Geneva" pitchFamily="-109" charset="0"/>
              </a:rPr>
              <a:t>Sources: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Wu, Q., Gilbody, S., Peckham, E., Brabyn, S., and Parrott, S. (2016) Varenicline for smoking cessation and reduction in people with severe mental illnesses: systematic review and meta-analysis. Addiction. 111: 1554-1567</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ea typeface="Geneva" pitchFamily="-109" charset="0"/>
                <a:cs typeface="Geneva" pitchFamily="-109" charset="0"/>
              </a:rPr>
              <a:t>Taylor GMJ, et al. Smoking cessation for improving mental health. Cochrane Database of Systematic Reviews 2021, Issue 3. Art. No.: CD013522. DOI: 10.1002/14651858.CD013522.pub2. </a:t>
            </a: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34132374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Stopping smoking can have enormous benefits to people with SMI. This includes:</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Improvement to </a:t>
            </a: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physical health (cardiovascular, respiratory, cancer risk reduction).</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Improvement to mental health (reduced depression, anxiety, psychosis, improved self-confidence).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Smokers with depression experience improvement in their depression at one-year follow-up.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085850" lvl="2"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Smokers with moderate to severe depression experience the most significant improvement (Stepankova. 2016).</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Dose reduction in some antipsychotic medications, notably clozapine and olanzapine.</a:t>
            </a:r>
          </a:p>
          <a:p>
            <a:pPr marL="171450" indent="-171450">
              <a:buFont typeface="Arial,Sans-Serif" panose="020B0604020202020204" pitchFamily="34" charset="0"/>
              <a:buChar char="•"/>
            </a:pPr>
            <a:r>
              <a:rPr lang="en-US" dirty="0">
                <a:latin typeface="Arial" panose="020B0604020202020204" pitchFamily="34" charset="0"/>
                <a:cs typeface="Arial" panose="020B0604020202020204" pitchFamily="34" charset="0"/>
              </a:rPr>
              <a:t>Reduced financial stress, social inequalities and stigma.</a:t>
            </a:r>
            <a:endParaRPr lang="en-CA"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US" sz="1200" b="0" i="0" kern="1200" dirty="0">
                <a:solidFill>
                  <a:schemeClr val="tx1"/>
                </a:solidFill>
                <a:effectLst/>
                <a:latin typeface="Arial" panose="020B0604020202020204" pitchFamily="34" charset="0"/>
                <a:cs typeface="Arial" panose="020B0604020202020204" pitchFamily="34" charset="0"/>
              </a:rPr>
              <a:t>Sleep is so important to persons with SMI, stopping smoking can assist with improving sleep in the short to medium term as a particular benefit to patients</a:t>
            </a:r>
            <a:endParaRPr lang="en-CA" sz="1200" b="0" i="0" kern="1200" dirty="0">
              <a:solidFill>
                <a:schemeClr val="tx1"/>
              </a:solidFill>
              <a:effectLst/>
              <a:latin typeface="Arial" panose="020B0604020202020204" pitchFamily="34" charset="0"/>
              <a:cs typeface="Arial" panose="020B0604020202020204" pitchFamily="34" charset="0"/>
            </a:endParaRPr>
          </a:p>
          <a:p>
            <a:endParaRPr lang="en-CA" b="1" dirty="0">
              <a:latin typeface="Arial" panose="020B0604020202020204" pitchFamily="34" charset="0"/>
              <a:cs typeface="Arial" panose="020B0604020202020204" pitchFamily="34" charset="0"/>
            </a:endParaRPr>
          </a:p>
          <a:p>
            <a:r>
              <a:rPr lang="en-CA" sz="1200" b="1" i="0" kern="1200" dirty="0">
                <a:solidFill>
                  <a:schemeClr val="tx1"/>
                </a:solidFill>
                <a:effectLst/>
                <a:latin typeface="Arial" panose="020B0604020202020204" pitchFamily="34" charset="0"/>
                <a:cs typeface="Arial" panose="020B0604020202020204" pitchFamily="34" charset="0"/>
              </a:rPr>
              <a:t>Sources:</a:t>
            </a:r>
            <a:r>
              <a:rPr lang="en-CA" b="1" dirty="0">
                <a:latin typeface="Arial" panose="020B0604020202020204" pitchFamily="34" charset="0"/>
                <a:cs typeface="Arial" panose="020B0604020202020204" pitchFamily="34" charset="0"/>
              </a:rPr>
              <a:t> </a:t>
            </a:r>
            <a:endParaRPr lang="en-CA"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Stepankova L et al., Depression and Smoking Cessation: Evidence from a Smoking Cessation Clinic with 1-Year Follow-Up, </a:t>
            </a:r>
            <a:r>
              <a:rPr lang="en-CA" sz="1200" b="0" i="1" kern="1200" dirty="0">
                <a:solidFill>
                  <a:schemeClr val="tx1"/>
                </a:solidFill>
                <a:effectLst/>
                <a:latin typeface="Arial" panose="020B0604020202020204" pitchFamily="34" charset="0"/>
                <a:ea typeface="Geneva" pitchFamily="-109" charset="0"/>
                <a:cs typeface="Arial" panose="020B0604020202020204" pitchFamily="34" charset="0"/>
              </a:rPr>
              <a:t>Annals of Behavioral Medicine</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Volume 51, Issue 3, June 2017, Pages 454–463, </a:t>
            </a:r>
            <a:r>
              <a:rPr lang="en-CA"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3"/>
              </a:rPr>
              <a:t>https://doi.org/10.1007/s12160-016-9869-6</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171450" lvl="0" indent="-171450">
              <a:buFont typeface="Arial" panose="020B0604020202020204" pitchFamily="34" charset="0"/>
              <a:buChar cha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Taylor GMJ, et al. Smoking cessation for improving mental health. Cochrane Database of Systematic Reviews 2021, Issue 3. Art. No.: CD013522. DOI: 10.1002/14651858.CD013522.pub2.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Stolen Years Report (2016): </a:t>
            </a:r>
            <a:r>
              <a:rPr lang="en-CA"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4"/>
              </a:rPr>
              <a:t>https://ash.org.uk/information-and-resources/reports-submissions/reports/the-stolen-years/</a:t>
            </a:r>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pPr marL="171450" lvl="0" indent="-171450">
              <a:buFont typeface="Arial" panose="020B0604020202020204" pitchFamily="34" charset="0"/>
              <a:buChar char="•"/>
            </a:pP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GB" altLang="en-US" dirty="0">
              <a:latin typeface="Arial" panose="020B0604020202020204" pitchFamily="34" charset="0"/>
              <a:ea typeface="ＭＳ Ｐゴシック" charset="-128"/>
              <a:cs typeface="Arial" panose="020B0604020202020204" pitchFamily="34" charset="0"/>
            </a:endParaRPr>
          </a:p>
          <a:p>
            <a:endParaRPr lang="en-GB" altLang="en-US"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853682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l" rtl="0" fontAlgn="base"/>
            <a:r>
              <a:rPr lang="en-GB" sz="1200" b="1" i="0" u="none" strike="noStrike" dirty="0">
                <a:solidFill>
                  <a:srgbClr val="000000"/>
                </a:solidFill>
                <a:effectLst/>
                <a:latin typeface="+mn-lt"/>
              </a:rPr>
              <a:t>[Animated slide]</a:t>
            </a:r>
            <a:r>
              <a:rPr lang="en-GB" sz="1200" b="0" i="0" dirty="0">
                <a:solidFill>
                  <a:srgbClr val="444444"/>
                </a:solidFill>
                <a:effectLst/>
                <a:latin typeface="+mn-lt"/>
              </a:rPr>
              <a:t>​</a:t>
            </a:r>
          </a:p>
          <a:p>
            <a:pPr algn="l" rtl="0" fontAlgn="base"/>
            <a:r>
              <a:rPr lang="en-GB" sz="1200" b="0" i="0" dirty="0">
                <a:solidFill>
                  <a:srgbClr val="444444"/>
                </a:solidFill>
                <a:effectLst/>
                <a:latin typeface="+mn-lt"/>
              </a:rPr>
              <a:t>​</a:t>
            </a:r>
          </a:p>
          <a:p>
            <a:pPr algn="l" rtl="0" fontAlgn="base"/>
            <a:r>
              <a:rPr lang="en-GB" sz="1200" b="1" i="0" u="none" strike="noStrike" dirty="0">
                <a:solidFill>
                  <a:srgbClr val="000000"/>
                </a:solidFill>
                <a:effectLst/>
                <a:latin typeface="+mn-lt"/>
              </a:rPr>
              <a:t>The benefits of stopping are immediate. </a:t>
            </a:r>
            <a:r>
              <a:rPr lang="en-GB" sz="1200" b="1" i="0" u="none" strike="noStrike" dirty="0">
                <a:solidFill>
                  <a:srgbClr val="10253F"/>
                </a:solidFill>
                <a:effectLst/>
                <a:latin typeface="+mn-lt"/>
              </a:rPr>
              <a:t>This slides shows the improvements in health over time when you quit smoking. </a:t>
            </a:r>
            <a:r>
              <a:rPr lang="en-US" sz="1200" b="0" i="0" dirty="0">
                <a:solidFill>
                  <a:srgbClr val="444444"/>
                </a:solidFill>
                <a:effectLst/>
                <a:latin typeface="+mn-lt"/>
              </a:rPr>
              <a:t>​</a:t>
            </a:r>
          </a:p>
          <a:p>
            <a:pPr algn="l" rtl="0" fontAlgn="base"/>
            <a:r>
              <a:rPr lang="en-GB" sz="1200" b="0" i="0" dirty="0">
                <a:solidFill>
                  <a:srgbClr val="444444"/>
                </a:solidFill>
                <a:effectLst/>
                <a:latin typeface="+mn-lt"/>
              </a:rPr>
              <a:t>​</a:t>
            </a:r>
          </a:p>
          <a:p>
            <a:pPr algn="l" rtl="0" fontAlgn="base"/>
            <a:r>
              <a:rPr lang="en-GB" sz="1200" b="1" i="0" u="none" strike="noStrike" dirty="0">
                <a:solidFill>
                  <a:srgbClr val="10253F"/>
                </a:solidFill>
                <a:effectLst/>
                <a:latin typeface="+mn-lt"/>
              </a:rPr>
              <a:t>Review information on slide. </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CO levels reduce almost immediately. </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Within a few days, breathing and lung function significantly improves</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Between 2-12 weeks, circulation improves</a:t>
            </a:r>
            <a:r>
              <a:rPr lang="en-GB"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After 6 weeks, mental health starts to improve</a:t>
            </a:r>
            <a:r>
              <a:rPr lang="en-GB"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Between 2-9 months, coughing and wheezing is reduced </a:t>
            </a:r>
            <a:r>
              <a:rPr lang="en-GB"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After one year, risk of heart attack reduces by half</a:t>
            </a:r>
            <a:r>
              <a:rPr lang="en-GB"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After one year, distress, anxiety and depressive symptoms are significantly improved</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After 10 years, risk of lung cancer reduce to half that of someone who has never smoked</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10253F"/>
                </a:solidFill>
                <a:effectLst/>
                <a:latin typeface="+mn-lt"/>
              </a:rPr>
              <a:t>After 15 years, risk of heart disease is that of someone who has never smoked</a:t>
            </a:r>
            <a:r>
              <a:rPr lang="en-US" sz="1200" b="0" i="0" dirty="0">
                <a:solidFill>
                  <a:srgbClr val="444444"/>
                </a:solidFill>
                <a:effectLst/>
                <a:latin typeface="+mn-lt"/>
              </a:rPr>
              <a:t>​</a:t>
            </a:r>
          </a:p>
          <a:p>
            <a:pPr algn="l" rtl="0" fontAlgn="base"/>
            <a:r>
              <a:rPr lang="en-US" sz="1200" b="0" i="0" dirty="0">
                <a:solidFill>
                  <a:srgbClr val="444444"/>
                </a:solidFill>
                <a:effectLst/>
                <a:latin typeface="+mn-lt"/>
              </a:rPr>
              <a:t>​</a:t>
            </a:r>
          </a:p>
          <a:p>
            <a:pPr algn="l" rtl="0" fontAlgn="base"/>
            <a:r>
              <a:rPr lang="en-US" sz="1200" b="1" i="0" u="none" strike="noStrike" dirty="0">
                <a:solidFill>
                  <a:srgbClr val="10253F"/>
                </a:solidFill>
                <a:effectLst/>
                <a:latin typeface="+mn-lt"/>
              </a:rPr>
              <a:t>Importantly, mental health starts to improve at around 6 weeks. Distress is significantly reduced among people with SMI at one year. </a:t>
            </a:r>
            <a:r>
              <a:rPr lang="en-US" sz="1200" b="0" i="0" dirty="0">
                <a:solidFill>
                  <a:srgbClr val="444444"/>
                </a:solidFill>
                <a:effectLst/>
                <a:latin typeface="+mn-lt"/>
              </a:rPr>
              <a:t>​</a:t>
            </a:r>
          </a:p>
          <a:p>
            <a:pPr algn="l" rtl="0" fontAlgn="base"/>
            <a:r>
              <a:rPr lang="en-US" sz="1200" b="0" i="0" dirty="0">
                <a:solidFill>
                  <a:srgbClr val="444444"/>
                </a:solidFill>
                <a:effectLst/>
                <a:latin typeface="+mn-lt"/>
              </a:rPr>
              <a:t>​</a:t>
            </a:r>
          </a:p>
          <a:p>
            <a:pPr algn="l" rtl="0" fontAlgn="base"/>
            <a:r>
              <a:rPr lang="en-US" sz="1200" b="1" i="0" u="none" strike="noStrike" dirty="0">
                <a:solidFill>
                  <a:srgbClr val="10253F"/>
                </a:solidFill>
                <a:effectLst/>
                <a:latin typeface="+mn-lt"/>
              </a:rPr>
              <a:t>The greatest benefits for those who quit when they are young. People stopping before 35 can expect to have a normal life expectancy. stopping smoking has substantial benefits at any age. </a:t>
            </a:r>
            <a:r>
              <a:rPr lang="en-US" sz="1200" b="0" i="0" dirty="0">
                <a:solidFill>
                  <a:srgbClr val="444444"/>
                </a:solidFill>
                <a:effectLst/>
                <a:latin typeface="+mn-lt"/>
              </a:rPr>
              <a:t>​</a:t>
            </a:r>
          </a:p>
          <a:p>
            <a:pPr algn="l" rtl="0" fontAlgn="base"/>
            <a:r>
              <a:rPr lang="en-US" sz="1200" b="0" i="0" dirty="0">
                <a:solidFill>
                  <a:srgbClr val="444444"/>
                </a:solidFill>
                <a:effectLst/>
                <a:latin typeface="+mn-lt"/>
              </a:rPr>
              <a:t>​</a:t>
            </a:r>
          </a:p>
          <a:p>
            <a:pPr algn="l" rtl="0" fontAlgn="base"/>
            <a:r>
              <a:rPr lang="en-GB" sz="1200" b="1" i="0" u="none" strike="noStrike" dirty="0">
                <a:solidFill>
                  <a:srgbClr val="000000"/>
                </a:solidFill>
                <a:effectLst/>
                <a:latin typeface="+mn-lt"/>
              </a:rPr>
              <a:t>Sources: </a:t>
            </a:r>
            <a:r>
              <a:rPr lang="en-US" sz="1200" b="0" i="0" dirty="0">
                <a:solidFill>
                  <a:srgbClr val="444444"/>
                </a:solidFill>
                <a:effectLst/>
                <a:latin typeface="+mn-lt"/>
              </a:rPr>
              <a:t>​</a:t>
            </a:r>
          </a:p>
          <a:p>
            <a:pPr algn="l" rtl="0" fontAlgn="base">
              <a:buFont typeface="Arial" panose="020B0604020202020204" pitchFamily="34" charset="0"/>
              <a:buChar char="•"/>
            </a:pPr>
            <a:r>
              <a:rPr lang="en-GB" sz="1200" b="0" i="0" u="none" strike="noStrike" dirty="0">
                <a:solidFill>
                  <a:srgbClr val="000000"/>
                </a:solidFill>
                <a:effectLst/>
                <a:latin typeface="+mn-lt"/>
              </a:rPr>
              <a:t>PHE Health matters: tobacco standard </a:t>
            </a:r>
            <a:r>
              <a:rPr lang="en-GB" sz="1200" b="0" i="0" u="none" strike="noStrike" dirty="0" err="1">
                <a:solidFill>
                  <a:srgbClr val="000000"/>
                </a:solidFill>
                <a:effectLst/>
                <a:latin typeface="+mn-lt"/>
              </a:rPr>
              <a:t>packs.Published</a:t>
            </a:r>
            <a:r>
              <a:rPr lang="en-GB" sz="1200" b="0" i="0" u="none" strike="noStrike" dirty="0">
                <a:solidFill>
                  <a:srgbClr val="000000"/>
                </a:solidFill>
                <a:effectLst/>
                <a:latin typeface="+mn-lt"/>
              </a:rPr>
              <a:t> 15 September 2016</a:t>
            </a:r>
            <a:r>
              <a:rPr lang="en-GB" sz="1200" b="0" i="0" dirty="0">
                <a:solidFill>
                  <a:srgbClr val="444444"/>
                </a:solidFill>
                <a:effectLst/>
                <a:latin typeface="+mn-lt"/>
              </a:rPr>
              <a:t>​</a:t>
            </a:r>
          </a:p>
          <a:p>
            <a:pPr algn="l" rtl="0" fontAlgn="base">
              <a:buFont typeface="Arial" panose="020B0604020202020204" pitchFamily="34" charset="0"/>
              <a:buChar char="•"/>
            </a:pPr>
            <a:r>
              <a:rPr lang="en-CA" sz="1200" b="0" i="0" u="none" strike="noStrike" dirty="0">
                <a:solidFill>
                  <a:srgbClr val="000000"/>
                </a:solidFill>
                <a:effectLst/>
                <a:latin typeface="+mn-lt"/>
              </a:rPr>
              <a:t>Taylor GMJ, </a:t>
            </a:r>
            <a:r>
              <a:rPr lang="en-CA" sz="1200" b="0" i="0" u="none" strike="noStrike" dirty="0" err="1">
                <a:solidFill>
                  <a:srgbClr val="000000"/>
                </a:solidFill>
                <a:effectLst/>
                <a:latin typeface="+mn-lt"/>
              </a:rPr>
              <a:t>Lindson</a:t>
            </a:r>
            <a:r>
              <a:rPr lang="en-CA" sz="1200" b="0" i="0" u="none" strike="noStrike" dirty="0">
                <a:solidFill>
                  <a:srgbClr val="000000"/>
                </a:solidFill>
                <a:effectLst/>
                <a:latin typeface="+mn-lt"/>
              </a:rPr>
              <a:t> N, Farley A, et al. Smoking cessation for improving mental health. Cochrane Database of Systematic Reviews 2021, Issue 3. Art. No.: CD013522. </a:t>
            </a:r>
            <a:r>
              <a:rPr lang="en-US" sz="1200" b="0" i="0" dirty="0">
                <a:solidFill>
                  <a:srgbClr val="444444"/>
                </a:solidFill>
                <a:effectLst/>
                <a:latin typeface="+mn-lt"/>
              </a:rPr>
              <a:t>​</a:t>
            </a:r>
          </a:p>
          <a:p>
            <a:pPr algn="l" rtl="0" fontAlgn="base">
              <a:buFont typeface="Arial" panose="020B0604020202020204" pitchFamily="34" charset="0"/>
              <a:buChar char="•"/>
            </a:pPr>
            <a:r>
              <a:rPr lang="en-CA" sz="1200" b="0" i="0" u="none" strike="noStrike" dirty="0">
                <a:solidFill>
                  <a:srgbClr val="000000"/>
                </a:solidFill>
                <a:effectLst/>
                <a:latin typeface="+mn-lt"/>
              </a:rPr>
              <a:t>Kock L, Brown J, Cox S et. Al. Association of psychological distress with smoking cessation, duration of abstinence from smoking, and use of non-combustible nicotine-containing products: A cross-sectional population survey in Great Britain. 2023 https://</a:t>
            </a:r>
            <a:r>
              <a:rPr lang="en-CA" sz="1200" b="0" i="0" u="none" strike="noStrike" dirty="0" err="1">
                <a:solidFill>
                  <a:srgbClr val="000000"/>
                </a:solidFill>
                <a:effectLst/>
                <a:latin typeface="+mn-lt"/>
              </a:rPr>
              <a:t>www.sciencedirect.com</a:t>
            </a:r>
            <a:r>
              <a:rPr lang="en-CA" sz="1200" b="0" i="0" u="none" strike="noStrike" dirty="0">
                <a:solidFill>
                  <a:srgbClr val="000000"/>
                </a:solidFill>
                <a:effectLst/>
                <a:latin typeface="+mn-lt"/>
              </a:rPr>
              <a:t>/science/article/</a:t>
            </a:r>
            <a:r>
              <a:rPr lang="en-CA" sz="1200" b="0" i="0" u="none" strike="noStrike" dirty="0" err="1">
                <a:solidFill>
                  <a:srgbClr val="000000"/>
                </a:solidFill>
                <a:effectLst/>
                <a:latin typeface="+mn-lt"/>
              </a:rPr>
              <a:t>pii</a:t>
            </a:r>
            <a:r>
              <a:rPr lang="en-CA" sz="1200" b="0" i="0" u="none" strike="noStrike" dirty="0">
                <a:solidFill>
                  <a:srgbClr val="000000"/>
                </a:solidFill>
                <a:effectLst/>
                <a:latin typeface="+mn-lt"/>
              </a:rPr>
              <a:t>/</a:t>
            </a:r>
            <a:r>
              <a:rPr lang="en-CA" sz="1200" b="0" i="0" dirty="0">
                <a:solidFill>
                  <a:srgbClr val="444444"/>
                </a:solidFill>
                <a:effectLst/>
                <a:latin typeface="+mn-lt"/>
              </a:rPr>
              <a:t>​</a:t>
            </a:r>
          </a:p>
          <a:p>
            <a:pPr algn="l" rtl="0" fontAlgn="base"/>
            <a:r>
              <a:rPr lang="en-US" sz="1200" b="0" i="0" dirty="0">
                <a:solidFill>
                  <a:srgbClr val="444444"/>
                </a:solidFill>
                <a:effectLst/>
                <a:latin typeface="+mn-lt"/>
              </a:rPr>
              <a:t>​</a:t>
            </a:r>
          </a:p>
          <a:p>
            <a:pPr>
              <a:spcBef>
                <a:spcPts val="1000"/>
              </a:spcBef>
              <a:buClr>
                <a:srgbClr val="000000"/>
              </a:buClr>
              <a:defRPr/>
            </a:pPr>
            <a:endParaRPr lang="en-US" dirty="0">
              <a:latin typeface="+mn-lt"/>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227453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altLang="en-US" dirty="0"/>
              <a:t>Unfortunately, many of us will have been affected by the consequences of smoking, either personally or through a friend or relative.</a:t>
            </a:r>
          </a:p>
          <a:p>
            <a:endParaRPr lang="en-US" altLang="en-US" dirty="0"/>
          </a:p>
          <a:p>
            <a:r>
              <a:rPr lang="en-GB" sz="1200" b="0" i="0" u="none" strike="noStrike" kern="1200" dirty="0">
                <a:solidFill>
                  <a:schemeClr val="tx1"/>
                </a:solidFill>
                <a:effectLst/>
                <a:cs typeface="Arial"/>
              </a:rPr>
              <a:t>Although it might appear as if </a:t>
            </a:r>
            <a:r>
              <a:rPr lang="en-GB" dirty="0">
                <a:cs typeface="Arial"/>
              </a:rPr>
              <a:t>some people who</a:t>
            </a:r>
            <a:r>
              <a:rPr lang="en-GB" sz="1200" b="0" i="0" u="none" strike="noStrike" kern="1200" dirty="0">
                <a:solidFill>
                  <a:schemeClr val="tx1"/>
                </a:solidFill>
                <a:effectLst/>
                <a:cs typeface="Arial"/>
              </a:rPr>
              <a:t> smokers ‘get away with it’, all people who smoke suffer from the morbidity associated with smoking.</a:t>
            </a:r>
            <a:endParaRPr lang="en-US" altLang="en-US" dirty="0">
              <a:cs typeface="Arial"/>
            </a:endParaRPr>
          </a:p>
          <a:p>
            <a:endParaRPr lang="en-GB" altLang="en-US" sz="1200" b="0" i="0" kern="1200" dirty="0">
              <a:solidFill>
                <a:schemeClr val="tx1"/>
              </a:solidFill>
              <a:effectLst/>
              <a:ea typeface="ＭＳ Ｐゴシック" panose="020B0600070205080204" pitchFamily="34" charset="-128"/>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many stopping smoking can be difficult, but</a:t>
            </a:r>
            <a:r>
              <a:rPr lang="en-GB" sz="1200" b="0" i="0" kern="1200" dirty="0">
                <a:solidFill>
                  <a:schemeClr val="tx1"/>
                </a:solidFill>
                <a:effectLst/>
                <a:ea typeface="ＭＳ Ｐゴシック" panose="020B0600070205080204" pitchFamily="34" charset="-128"/>
                <a:cs typeface="ＭＳ Ｐゴシック" charset="0"/>
              </a:rPr>
              <a:t> for most people stopping smoking is the most powerful thing they can do to improve their health and it is never too late to quit. Stopping smoking at any age will lead to improvements in physical and mental health.</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ea typeface="ＭＳ Ｐゴシック" panose="020B0600070205080204" pitchFamily="34" charset="-128"/>
              <a:cs typeface="ＭＳ Ｐゴシック" charset="0"/>
            </a:endParaRPr>
          </a:p>
          <a:p>
            <a:r>
              <a:rPr lang="en-GB" sz="1200" b="0" i="0" kern="1200" dirty="0">
                <a:solidFill>
                  <a:schemeClr val="tx1"/>
                </a:solidFill>
                <a:effectLst/>
                <a:ea typeface="ＭＳ Ｐゴシック" panose="020B0600070205080204" pitchFamily="34" charset="-128"/>
                <a:cs typeface="ＭＳ Ｐゴシック" charset="0"/>
              </a:rPr>
              <a:t>Moreover, there are other benefits like saving money, being free of addiction, looking and feeling better. </a:t>
            </a:r>
          </a:p>
          <a:p>
            <a:endParaRPr lang="en-US" altLang="en-US" b="1" dirty="0">
              <a:cs typeface="Arial"/>
            </a:endParaRPr>
          </a:p>
          <a:p>
            <a:r>
              <a:rPr lang="en-US" altLang="en-US" b="1" dirty="0">
                <a:cs typeface="Arial"/>
              </a:rPr>
              <a:t>For many smoking cessation treatment is a life-saving intervention.</a:t>
            </a:r>
            <a:endParaRPr lang="en-GB" altLang="en-US" dirty="0">
              <a:cs typeface="Arial"/>
            </a:endParaRPr>
          </a:p>
          <a:p>
            <a:endParaRPr lang="en-US" altLang="en-US" b="1" dirty="0">
              <a:cs typeface="Arial" panose="020B0604020202020204" pitchFamily="34" charset="0"/>
            </a:endParaRPr>
          </a:p>
          <a:p>
            <a:r>
              <a:rPr lang="en-CA" dirty="0">
                <a:solidFill>
                  <a:srgbClr val="3F3F3F"/>
                </a:solidFill>
                <a:effectLst/>
              </a:rPr>
              <a:t>Importantly, in addition to patients who smoke, second hand smoke has damaging effects. This is relevant to family and children that spend time with the patient, and also for staff working in MH care settings because they are regularly asked and expected to escort patients to smoke, This exposes them to harm. </a:t>
            </a:r>
          </a:p>
          <a:p>
            <a:endParaRPr lang="en-CA" dirty="0">
              <a:solidFill>
                <a:srgbClr val="3F3F3F"/>
              </a:solidFill>
              <a:effectLst/>
            </a:endParaRPr>
          </a:p>
          <a:p>
            <a:r>
              <a:rPr lang="en-CA" dirty="0">
                <a:solidFill>
                  <a:srgbClr val="3F3F3F"/>
                </a:solidFill>
                <a:effectLst/>
              </a:rPr>
              <a:t>In addition to the damage caused by secondhand smoke, children who grow up in homes where adults smoke are X4 times more likely to smoke when they grow up - our work as TDA is therefore an important way to prevent future ill health</a:t>
            </a:r>
          </a:p>
          <a:p>
            <a:endParaRPr lang="en-US" altLang="en-US" b="1" dirty="0">
              <a:cs typeface="Arial" panose="020B0604020202020204" pitchFamily="34" charset="0"/>
            </a:endParaRPr>
          </a:p>
          <a:p>
            <a:r>
              <a:rPr lang="en-CA" sz="1200" b="1" i="0" kern="1200" dirty="0">
                <a:solidFill>
                  <a:schemeClr val="tx1"/>
                </a:solidFill>
                <a:effectLst/>
                <a:latin typeface="+mn-lt"/>
              </a:rPr>
              <a:t>Sources:</a:t>
            </a:r>
            <a:r>
              <a:rPr lang="en-CA" b="1" dirty="0">
                <a:latin typeface="+mn-lt"/>
              </a:rPr>
              <a:t> </a:t>
            </a:r>
          </a:p>
          <a:p>
            <a:r>
              <a:rPr lang="en-US" altLang="en-US" dirty="0">
                <a:cs typeface="Arial"/>
              </a:rPr>
              <a:t>Doll R, Peto R,  Boreham J, Sutherland I. </a:t>
            </a:r>
            <a:r>
              <a:rPr lang="en-US" dirty="0">
                <a:cs typeface="Arial"/>
              </a:rPr>
              <a:t>Mortality in relation to smoking: 50 years' observations on male British doctors. </a:t>
            </a:r>
            <a:r>
              <a:rPr lang="en-US" altLang="en-US" dirty="0">
                <a:cs typeface="Arial"/>
              </a:rPr>
              <a:t>https://pubmed.ncbi.nlm.nih.gov/15213107/ </a:t>
            </a:r>
            <a:endParaRPr lang="en-CA"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1339495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rPr>
              <a:t>[Read the question aloud]</a:t>
            </a:r>
            <a:r>
              <a:rPr lang="en-US" b="1" dirty="0">
                <a:latin typeface="+mn-lt"/>
              </a:rPr>
              <a:t>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rPr>
              <a:t> </a:t>
            </a:r>
            <a:endParaRPr lang="en-CA" dirty="0">
              <a:latin typeface="+mn-lt"/>
            </a:endParaRPr>
          </a:p>
          <a:p>
            <a:r>
              <a:rPr lang="en-US" sz="1200" b="0" i="0" kern="1200" dirty="0">
                <a:solidFill>
                  <a:schemeClr val="tx1"/>
                </a:solidFill>
                <a:effectLst/>
                <a:latin typeface="+mn-lt"/>
              </a:rPr>
              <a:t>Click to display correct response: </a:t>
            </a:r>
            <a:r>
              <a:rPr lang="en-US" sz="1200" b="1" i="0" kern="1200" dirty="0">
                <a:solidFill>
                  <a:schemeClr val="tx1"/>
                </a:solidFill>
                <a:effectLst/>
                <a:latin typeface="+mn-lt"/>
              </a:rPr>
              <a:t>False</a:t>
            </a:r>
            <a:endParaRPr lang="en-CA" sz="1200" b="1" i="0" kern="1200" dirty="0">
              <a:solidFill>
                <a:schemeClr val="tx1"/>
              </a:solidFill>
              <a:effectLst/>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3887623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mn-lt"/>
                <a:ea typeface="Geneva" pitchFamily="-109" charset="0"/>
                <a:cs typeface="Geneva" pitchFamily="-109" charset="0"/>
              </a:rPr>
              <a:t>Mental illness is neither a contraindication to stopping smoking nor for the use of medication to quit. </a:t>
            </a:r>
            <a:endParaRPr lang="en-CA" sz="1200" b="0" i="0" kern="1200" dirty="0">
              <a:solidFill>
                <a:schemeClr val="tx1"/>
              </a:solidFill>
              <a:effectLst/>
              <a:latin typeface="+mn-lt"/>
              <a:ea typeface="Geneva" pitchFamily="-109" charset="0"/>
              <a:cs typeface="Geneva" pitchFamily="-109" charset="0"/>
            </a:endParaRPr>
          </a:p>
          <a:p>
            <a:r>
              <a:rPr lang="en-CA" sz="1200" b="0" i="0" kern="1200" dirty="0">
                <a:solidFill>
                  <a:schemeClr val="tx1"/>
                </a:solidFill>
                <a:effectLst/>
                <a:latin typeface="+mn-lt"/>
                <a:ea typeface="Geneva" pitchFamily="-109" charset="0"/>
                <a:cs typeface="Geneva" pitchFamily="-109" charset="0"/>
              </a:rPr>
              <a:t> </a:t>
            </a:r>
          </a:p>
          <a:p>
            <a:r>
              <a:rPr lang="en-CA" sz="1200" b="0" i="0" kern="1200" dirty="0">
                <a:solidFill>
                  <a:schemeClr val="tx1"/>
                </a:solidFill>
                <a:effectLst/>
                <a:latin typeface="+mn-lt"/>
                <a:ea typeface="Geneva" pitchFamily="-109" charset="0"/>
                <a:cs typeface="Geneva" pitchFamily="-109" charset="0"/>
              </a:rPr>
              <a:t>We know the same smoking cessation support that works for the general population of smokers is effective for people with SMI.</a:t>
            </a:r>
          </a:p>
          <a:p>
            <a:r>
              <a:rPr lang="en-CA" sz="1200" b="0" i="0" kern="1200" dirty="0">
                <a:solidFill>
                  <a:schemeClr val="tx1"/>
                </a:solidFill>
                <a:effectLst/>
                <a:latin typeface="+mn-lt"/>
                <a:ea typeface="Geneva" pitchFamily="-109" charset="0"/>
                <a:cs typeface="Geneva" pitchFamily="-109" charset="0"/>
              </a:rPr>
              <a:t> </a:t>
            </a:r>
          </a:p>
          <a:p>
            <a:r>
              <a:rPr lang="en-US" sz="1200" b="0" i="0" kern="1200" dirty="0">
                <a:solidFill>
                  <a:schemeClr val="tx1"/>
                </a:solidFill>
                <a:effectLst/>
                <a:latin typeface="+mn-lt"/>
                <a:ea typeface="Geneva" pitchFamily="-109" charset="0"/>
                <a:cs typeface="Geneva" pitchFamily="-109" charset="0"/>
              </a:rPr>
              <a:t>Evidence strongly supports the use of both behavioural support and medication or vapes to support stopping.</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There is also evidence that bespoke smoking cessation interventions can further increase engagement with treatment and improve outcomes.</a:t>
            </a:r>
            <a:endParaRPr lang="en-CA" sz="1200" b="0" i="0" kern="1200" dirty="0">
              <a:solidFill>
                <a:schemeClr val="tx1"/>
              </a:solidFill>
              <a:effectLst/>
              <a:latin typeface="+mn-lt"/>
              <a:ea typeface="Geneva" pitchFamily="-109" charset="0"/>
              <a:cs typeface="Geneva" pitchFamily="-109" charset="0"/>
            </a:endParaRPr>
          </a:p>
          <a:p>
            <a:endParaRPr lang="en-US" sz="1200" b="1"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Sources: </a:t>
            </a:r>
            <a:endParaRPr lang="en-CA" sz="1200" b="0" i="0" kern="1200" dirty="0">
              <a:solidFill>
                <a:schemeClr val="tx1"/>
              </a:solidFill>
              <a:effectLst/>
              <a:latin typeface="+mn-lt"/>
              <a:ea typeface="Geneva" pitchFamily="-109" charset="0"/>
              <a:cs typeface="Geneva" pitchFamily="-109" charset="0"/>
            </a:endParaRPr>
          </a:p>
          <a:p>
            <a:pPr lvl="0"/>
            <a:r>
              <a:rPr lang="en-CA" sz="1200" b="0" i="0" kern="1200" dirty="0">
                <a:solidFill>
                  <a:schemeClr val="tx1"/>
                </a:solidFill>
                <a:effectLst/>
                <a:latin typeface="+mn-lt"/>
                <a:ea typeface="Geneva" pitchFamily="-109" charset="0"/>
                <a:cs typeface="Geneva" pitchFamily="-109" charset="0"/>
              </a:rPr>
              <a:t>Spanakis P, Peckham E, Young B, Heron P, Bailey D, Gilbody S. A systematic review of behavioural smoking cessation interventions for people with severe mental ill health-what works? Addiction. 2021 Oct 25. </a:t>
            </a: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2341343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kern="1200" dirty="0">
                <a:solidFill>
                  <a:schemeClr val="tx1"/>
                </a:solidFill>
                <a:effectLst/>
                <a:latin typeface="+mn-lt"/>
              </a:rPr>
              <a:t>So, what are the barriers to stopping for people with SMI</a:t>
            </a:r>
            <a:r>
              <a:rPr lang="en-US" dirty="0">
                <a:latin typeface="+mn-lt"/>
              </a:rPr>
              <a:t>?</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pPr marL="171450" indent="-171450">
              <a:buFont typeface="Arial" panose="020B0604020202020204" pitchFamily="34" charset="0"/>
              <a:buChar char="•"/>
            </a:pPr>
            <a:r>
              <a:rPr lang="en-US" sz="1200" b="0" i="0" kern="1200" dirty="0">
                <a:solidFill>
                  <a:schemeClr val="tx1"/>
                </a:solidFill>
                <a:effectLst/>
                <a:latin typeface="+mn-lt"/>
              </a:rPr>
              <a:t>Greater nicotine dependence: people with SMI </a:t>
            </a:r>
            <a:r>
              <a:rPr lang="en-US" dirty="0">
                <a:latin typeface="+mn-lt"/>
              </a:rPr>
              <a:t>typically smoke </a:t>
            </a:r>
            <a:r>
              <a:rPr lang="en-US" sz="1200" b="0" i="0" kern="1200" dirty="0">
                <a:solidFill>
                  <a:schemeClr val="tx1"/>
                </a:solidFill>
                <a:effectLst/>
                <a:latin typeface="+mn-lt"/>
              </a:rPr>
              <a:t>significantly more cigarettes per day and are more dependent on cigarettes, making stopping a greater challenge.</a:t>
            </a:r>
            <a:r>
              <a:rPr lang="en-US" dirty="0">
                <a:latin typeface="+mn-lt"/>
              </a:rPr>
              <a:t> </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rPr>
              <a:t>People with SMI tend to use smoking as a coping mechanism for stress. Smoking does not help with stress, but what smokers perceive as relief from anxiety, stress and low mood is the effect of a vicious cycle of tobacco withdrawal.</a:t>
            </a:r>
            <a:endParaRPr lang="en-CA" sz="1200" b="0" i="0" kern="1200" dirty="0">
              <a:solidFill>
                <a:schemeClr val="tx1"/>
              </a:solidFill>
              <a:effectLst/>
              <a:latin typeface="+mn-lt"/>
            </a:endParaRPr>
          </a:p>
          <a:p>
            <a:pPr marL="171450" indent="-171450">
              <a:buFont typeface="Arial" panose="020B0604020202020204" pitchFamily="34" charset="0"/>
              <a:buChar char="•"/>
            </a:pPr>
            <a:r>
              <a:rPr lang="en-US" sz="1200" b="0" i="0" kern="1200" dirty="0">
                <a:solidFill>
                  <a:schemeClr val="tx1"/>
                </a:solidFill>
                <a:effectLst/>
                <a:latin typeface="+mn-lt"/>
              </a:rPr>
              <a:t>Boredom is also a significant factor that contributes to smoking among people with SMI, who often tend to be socially isolated, potentially unemployed, and experience loneliness.</a:t>
            </a:r>
            <a:r>
              <a:rPr lang="en-US" dirty="0">
                <a:latin typeface="+mn-lt"/>
              </a:rPr>
              <a:t> </a:t>
            </a:r>
            <a:endParaRPr lang="en-CA" dirty="0">
              <a:latin typeface="+mn-lt"/>
            </a:endParaRPr>
          </a:p>
          <a:p>
            <a:pPr marL="171450" indent="-171450">
              <a:buFont typeface="Arial" panose="020B0604020202020204" pitchFamily="34" charset="0"/>
              <a:buChar char="•"/>
            </a:pPr>
            <a:r>
              <a:rPr lang="en-US" sz="1200" b="0" i="0" kern="1200" dirty="0">
                <a:solidFill>
                  <a:schemeClr val="tx1"/>
                </a:solidFill>
                <a:effectLst/>
                <a:latin typeface="+mn-lt"/>
                <a:cs typeface="Arial"/>
              </a:rPr>
              <a:t>People with SMI often have a large number of smokers among peers and within their social network.</a:t>
            </a:r>
            <a:endParaRPr lang="en-US" dirty="0">
              <a:cs typeface="Arial"/>
            </a:endParaRPr>
          </a:p>
          <a:p>
            <a:pPr marL="171450" lvl="0" indent="-171450">
              <a:buFont typeface="Arial" panose="020B0604020202020204" pitchFamily="34" charset="0"/>
              <a:buChar char="•"/>
            </a:pPr>
            <a:r>
              <a:rPr lang="en-US" dirty="0">
                <a:cs typeface="Arial"/>
              </a:rPr>
              <a:t>A lack of staff training, lack of access to stop smoking aids and lack of bespoke services to treat TD among people with mental illness have been key factors too</a:t>
            </a:r>
          </a:p>
          <a:p>
            <a:pPr marL="171450" indent="-171450">
              <a:buFont typeface="Arial" panose="020B0604020202020204" pitchFamily="34" charset="0"/>
              <a:buChar char="•"/>
            </a:pPr>
            <a:endParaRPr lang="en-US" dirty="0">
              <a:cs typeface="Arial"/>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A long-standing culture of smoking in mental health settings can also be challenging for patients… </a:t>
            </a:r>
            <a:r>
              <a:rPr lang="en-US" sz="1200" b="1" i="0" kern="1200" dirty="0">
                <a:solidFill>
                  <a:schemeClr val="tx1"/>
                </a:solidFill>
                <a:effectLst/>
                <a:latin typeface="+mn-lt"/>
              </a:rPr>
              <a:t>[move to next slide]</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1" i="0" kern="1200" dirty="0">
                <a:solidFill>
                  <a:schemeClr val="tx1"/>
                </a:solidFill>
                <a:effectLst/>
                <a:latin typeface="+mn-lt"/>
              </a:rPr>
              <a:t>Sources:</a:t>
            </a:r>
            <a:r>
              <a:rPr lang="en-US" b="1" dirty="0">
                <a:latin typeface="+mn-lt"/>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ASH. The Stolen Years: The Mental Health And Smoking Action Report. 2016.</a:t>
            </a:r>
            <a:r>
              <a:rPr lang="en-US" dirty="0">
                <a:latin typeface="+mn-lt"/>
              </a:rPr>
              <a:t> </a:t>
            </a:r>
            <a:endParaRPr lang="en-CA" sz="1200" b="0" i="0" kern="1200" dirty="0">
              <a:solidFill>
                <a:schemeClr val="tx1"/>
              </a:solidFill>
              <a:effectLst/>
              <a:latin typeface="+mn-lt"/>
              <a:ea typeface="Geneva" pitchFamily="-109" charset="0"/>
              <a:cs typeface="Geneva" pitchFamily="-109" charset="0"/>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1617078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mn-lt"/>
                <a:ea typeface="Geneva" pitchFamily="-109" charset="0"/>
                <a:cs typeface="Geneva" pitchFamily="-109" charset="0"/>
              </a:rPr>
              <a:t>There </a:t>
            </a:r>
            <a:r>
              <a:rPr lang="en-US" sz="1200" b="0" i="0" kern="1200" dirty="0">
                <a:solidFill>
                  <a:schemeClr val="tx1"/>
                </a:solidFill>
                <a:effectLst/>
                <a:latin typeface="+mn-lt"/>
              </a:rPr>
              <a:t>has been a long-standing culture of smoking in mental health facilities and community mental health.</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This includes cigarettes being used for behavioral reinforcement in these settings, with a significant number of people starting smoking while inpatients.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Staff behaviour has often historically enabled smoking. 57% of trusts reported staff accompany patients on smoking breaks daily. Overall, the mental health community has responded slowly to the need to support smoking cessation among SMI patients, with a change in culture only recently occurring.</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There have been concerns about medication adjustment and its complexity, and a belief that supporting patients with stopping causes complications.</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There are low expectations among healthcare workers about the ability of SMI patients to quit and that it is not a realistic goal: “smoking is the least of their problems”, “smoking in their only pleasure”, “it’s the only thing they have control over”, “it’s not the right time”.</a:t>
            </a:r>
            <a:endParaRPr lang="en-CA" sz="1200" b="0" i="0" kern="1200" dirty="0">
              <a:solidFill>
                <a:schemeClr val="tx1"/>
              </a:solidFill>
              <a:effectLst/>
              <a:latin typeface="+mn-lt"/>
            </a:endParaRPr>
          </a:p>
          <a:p>
            <a:r>
              <a:rPr lang="en-CA" sz="1200" b="0" i="0" kern="1200" dirty="0">
                <a:solidFill>
                  <a:schemeClr val="tx1"/>
                </a:solidFill>
                <a:effectLst/>
                <a:latin typeface="+mn-lt"/>
              </a:rPr>
              <a:t> </a:t>
            </a:r>
          </a:p>
          <a:p>
            <a:r>
              <a:rPr lang="en-US" sz="1200" b="0" i="0" kern="1200" dirty="0">
                <a:solidFill>
                  <a:schemeClr val="tx1"/>
                </a:solidFill>
                <a:effectLst/>
                <a:latin typeface="+mn-lt"/>
              </a:rPr>
              <a:t>There may also be fears that stopping may lead to mental health decline which, as you have seen in this presentation, is not the case.</a:t>
            </a:r>
            <a:endParaRPr lang="en-CA" sz="1200" b="0" i="0" kern="1200" dirty="0">
              <a:solidFill>
                <a:schemeClr val="tx1"/>
              </a:solidFill>
              <a:effectLst/>
              <a:latin typeface="+mn-lt"/>
            </a:endParaRPr>
          </a:p>
          <a:p>
            <a:r>
              <a:rPr lang="en-US" sz="1200" b="1" i="0" kern="1200" dirty="0">
                <a:solidFill>
                  <a:schemeClr val="tx1"/>
                </a:solidFill>
                <a:effectLst/>
                <a:latin typeface="+mn-lt"/>
              </a:rPr>
              <a:t> </a:t>
            </a:r>
            <a:endParaRPr lang="en-CA" sz="1200" b="0" i="0" kern="1200" dirty="0">
              <a:solidFill>
                <a:schemeClr val="tx1"/>
              </a:solidFill>
              <a:effectLst/>
              <a:latin typeface="+mn-lt"/>
            </a:endParaRPr>
          </a:p>
          <a:p>
            <a:r>
              <a:rPr lang="en-US" sz="1200" b="1" i="0" kern="1200" dirty="0">
                <a:solidFill>
                  <a:schemeClr val="tx1"/>
                </a:solidFill>
                <a:effectLst/>
                <a:latin typeface="+mn-lt"/>
              </a:rPr>
              <a:t>Sources:</a:t>
            </a:r>
            <a:r>
              <a:rPr lang="en-US"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US" sz="1200" b="0" i="0" kern="1200" dirty="0">
                <a:solidFill>
                  <a:schemeClr val="tx1"/>
                </a:solidFill>
                <a:effectLst/>
                <a:latin typeface="+mn-lt"/>
              </a:rPr>
              <a:t>ASH. The Stolen Years: The Mental Health And Smoking Action Report. 2016</a:t>
            </a:r>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mn-lt"/>
              </a:rPr>
              <a:t>Ratschen E, Britton J, McNeill A. Smoke-free hospitals - the English experience: results from a survey, interviews, and site visits. BMC Health Serv Res. 2008 Feb 18;8:41. doi: 10.1186/1472-6963-8-41. PMID: 18282278; PMCID: PMC2266918.</a:t>
            </a:r>
          </a:p>
          <a:p>
            <a:pPr marL="171450" lvl="0" indent="-171450">
              <a:buFont typeface="Arial" panose="020B0604020202020204" pitchFamily="34" charset="0"/>
              <a:buChar char="•"/>
            </a:pPr>
            <a:r>
              <a:rPr lang="en-CA" sz="1200" b="0" i="0" kern="1200" dirty="0">
                <a:solidFill>
                  <a:schemeClr val="tx1"/>
                </a:solidFill>
                <a:effectLst/>
                <a:latin typeface="+mn-lt"/>
              </a:rPr>
              <a:t>Ratschen E, Britton J, Doody GA, McNeill A. Smoke-free policy in acute mental health wards: avoiding the pitfalls. Gen Hosp Psychiatry. 2009 Mar-Apr;31(2):131-6. doi: 10.1016/j.genhosppsych.2008.10.006. Epub 2008 Dec 5. PMID: 19269533.</a:t>
            </a:r>
          </a:p>
          <a:p>
            <a:pPr marL="171450" lvl="0" indent="-171450">
              <a:buFont typeface="Arial" panose="020B0604020202020204" pitchFamily="34" charset="0"/>
              <a:buChar char="•"/>
            </a:pPr>
            <a:r>
              <a:rPr lang="en-CA" sz="1200" b="0" i="0" kern="1200" dirty="0">
                <a:solidFill>
                  <a:schemeClr val="tx1"/>
                </a:solidFill>
                <a:effectLst/>
                <a:latin typeface="+mn-lt"/>
              </a:rPr>
              <a:t>Ratschen E, Britton J, McNeill A. Implementation of smoke-free policies in mental health in-patient settings in England. Br J Psychiatry. 2009 Jun;194(6):547-51. doi: 10.1192/bjp.bp.108.051052. PMID: 19478296.</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326265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0" i="0" kern="1200" dirty="0">
                <a:solidFill>
                  <a:schemeClr val="tx1"/>
                </a:solidFill>
                <a:effectLst/>
                <a:cs typeface="Arial"/>
              </a:rPr>
              <a:t>Smoking rates among people with SMI are more than three times the general population.</a:t>
            </a:r>
            <a:r>
              <a:rPr lang="en-US" dirty="0">
                <a:cs typeface="Arial"/>
              </a:rPr>
              <a:t>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While rates of smoking in England are now </a:t>
            </a:r>
            <a:r>
              <a:rPr lang="en-GB" dirty="0">
                <a:cs typeface="Arial"/>
              </a:rPr>
              <a:t>13</a:t>
            </a:r>
            <a:r>
              <a:rPr lang="en-GB" sz="1200" b="0" i="0" kern="1200" dirty="0">
                <a:solidFill>
                  <a:schemeClr val="tx1"/>
                </a:solidFill>
                <a:effectLst/>
                <a:cs typeface="Arial"/>
              </a:rPr>
              <a:t>%, people with SMI smoke at significantly higher rates.</a:t>
            </a:r>
            <a:endParaRPr lang="en-CA" sz="1200" b="0" i="0" kern="1200" dirty="0">
              <a:solidFill>
                <a:schemeClr val="tx1"/>
              </a:solidFill>
              <a:effectLst/>
              <a:cs typeface="Arial"/>
            </a:endParaRPr>
          </a:p>
          <a:p>
            <a:r>
              <a:rPr lang="en-GB" dirty="0">
                <a:cs typeface="Arial"/>
              </a:rPr>
              <a:t>  </a:t>
            </a:r>
            <a:endParaRPr lang="en-CA"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Rates of smoking differ between specific patient groups and with severity of the illness:</a:t>
            </a:r>
            <a:endParaRPr lang="en-CA" sz="1200" b="0" i="0" kern="1200" dirty="0">
              <a:solidFill>
                <a:schemeClr val="tx1"/>
              </a:solidFill>
              <a:effectLst/>
              <a:cs typeface="Arial"/>
            </a:endParaRPr>
          </a:p>
          <a:p>
            <a:pPr marL="171450" indent="-171450">
              <a:buFont typeface="Arial" panose="020B0604020202020204" pitchFamily="34" charset="0"/>
              <a:buChar char="•"/>
            </a:pPr>
            <a:r>
              <a:rPr lang="en-GB" sz="1200" b="0" i="0" kern="1200" dirty="0">
                <a:solidFill>
                  <a:schemeClr val="tx1"/>
                </a:solidFill>
                <a:effectLst/>
                <a:cs typeface="Arial"/>
              </a:rPr>
              <a:t>Depression and anxiety: 28%</a:t>
            </a:r>
            <a:r>
              <a:rPr lang="en-GB" dirty="0">
                <a:cs typeface="Arial"/>
              </a:rPr>
              <a:t> </a:t>
            </a:r>
            <a:endParaRPr lang="en-CA" sz="1200" b="0" i="0" kern="1200" dirty="0">
              <a:solidFill>
                <a:schemeClr val="tx1"/>
              </a:solidFill>
              <a:effectLst/>
              <a:ea typeface="Geneva" pitchFamily="-109" charset="0"/>
              <a:cs typeface="Geneva" pitchFamily="-109" charset="0"/>
            </a:endParaRPr>
          </a:p>
          <a:p>
            <a:pPr marL="171450" indent="-171450">
              <a:buFont typeface="Arial" panose="020B0604020202020204" pitchFamily="34" charset="0"/>
              <a:buChar char="•"/>
            </a:pPr>
            <a:r>
              <a:rPr lang="en-GB" sz="1200" b="0" i="0" kern="1200" dirty="0">
                <a:solidFill>
                  <a:schemeClr val="tx1"/>
                </a:solidFill>
                <a:effectLst/>
                <a:cs typeface="Arial"/>
              </a:rPr>
              <a:t>Long-term MH condition: 34%</a:t>
            </a:r>
            <a:r>
              <a:rPr lang="en-GB" dirty="0">
                <a:cs typeface="Arial"/>
              </a:rPr>
              <a:t> </a:t>
            </a:r>
            <a:endParaRPr lang="en-CA" sz="1200" b="0" i="0" kern="1200" dirty="0">
              <a:solidFill>
                <a:schemeClr val="tx1"/>
              </a:solidFill>
              <a:effectLst/>
              <a:ea typeface="Geneva" pitchFamily="-109" charset="0"/>
              <a:cs typeface="Geneva" pitchFamily="-109" charset="0"/>
            </a:endParaRPr>
          </a:p>
          <a:p>
            <a:pPr marL="171450" lvl="0" indent="-171450">
              <a:buFont typeface="Arial" panose="020B0604020202020204" pitchFamily="34" charset="0"/>
              <a:buChar char="•"/>
            </a:pPr>
            <a:r>
              <a:rPr lang="en-GB" sz="1200" b="0" i="0" kern="1200" dirty="0">
                <a:solidFill>
                  <a:schemeClr val="tx1"/>
                </a:solidFill>
                <a:effectLst/>
                <a:cs typeface="Arial"/>
              </a:rPr>
              <a:t>Severe mental illness: 40%</a:t>
            </a:r>
            <a:endParaRPr lang="en-CA" sz="1200" b="0" i="0" kern="1200" dirty="0">
              <a:solidFill>
                <a:schemeClr val="tx1"/>
              </a:solidFill>
              <a:effectLst/>
              <a:cs typeface="Arial"/>
            </a:endParaRPr>
          </a:p>
          <a:p>
            <a:pPr marL="171450" lvl="0" indent="-171450">
              <a:buFont typeface="Arial" panose="020B0604020202020204" pitchFamily="34" charset="0"/>
              <a:buChar char="•"/>
            </a:pPr>
            <a:r>
              <a:rPr lang="en-GB" sz="1200" b="0" i="0" kern="1200" dirty="0">
                <a:solidFill>
                  <a:schemeClr val="tx1"/>
                </a:solidFill>
                <a:effectLst/>
                <a:cs typeface="Arial"/>
              </a:rPr>
              <a:t>Schizophrenia: 60-70%</a:t>
            </a:r>
            <a:endParaRPr lang="en-CA" sz="1200" b="0" i="0" kern="1200" dirty="0">
              <a:solidFill>
                <a:schemeClr val="tx1"/>
              </a:solidFill>
              <a:effectLst/>
              <a:cs typeface="Arial"/>
            </a:endParaRPr>
          </a:p>
          <a:p>
            <a:pPr marL="171450" lvl="0" indent="-171450">
              <a:buFont typeface="Arial" panose="020B0604020202020204" pitchFamily="34" charset="0"/>
              <a:buChar char="•"/>
            </a:pPr>
            <a:r>
              <a:rPr lang="en-GB" sz="1200" b="0" i="0" kern="1200" dirty="0">
                <a:solidFill>
                  <a:schemeClr val="tx1"/>
                </a:solidFill>
                <a:effectLst/>
                <a:cs typeface="Arial"/>
              </a:rPr>
              <a:t>70% of those discharged from a psychiatric hospital are smokers</a:t>
            </a:r>
            <a:endParaRPr lang="en-CA" sz="1200" b="0" i="0" kern="1200" dirty="0">
              <a:solidFill>
                <a:schemeClr val="tx1"/>
              </a:solidFill>
              <a:effectLst/>
              <a:cs typeface="Arial"/>
            </a:endParaRPr>
          </a:p>
          <a:p>
            <a:endParaRPr lang="en-GB" sz="1200" b="0" i="0" kern="1200" dirty="0">
              <a:solidFill>
                <a:schemeClr val="tx1"/>
              </a:solidFill>
              <a:effectLst/>
              <a:ea typeface="Geneva" pitchFamily="-109" charset="0"/>
              <a:cs typeface="Geneva" pitchFamily="-109" charset="0"/>
            </a:endParaRPr>
          </a:p>
          <a:p>
            <a:r>
              <a:rPr lang="en-GB" sz="1200" b="0" i="0" kern="1200" dirty="0">
                <a:solidFill>
                  <a:schemeClr val="tx1"/>
                </a:solidFill>
                <a:effectLst/>
                <a:cs typeface="Arial"/>
              </a:rPr>
              <a:t>The NHSE has specifically chosen to focus the specialist tobacco dependence service on people </a:t>
            </a:r>
            <a:r>
              <a:rPr lang="en-GB" dirty="0">
                <a:cs typeface="Arial"/>
              </a:rPr>
              <a:t>with SMI admitted to hospital </a:t>
            </a:r>
            <a:r>
              <a:rPr lang="en-GB" sz="1200" b="0" i="0" kern="1200" dirty="0">
                <a:solidFill>
                  <a:schemeClr val="tx1"/>
                </a:solidFill>
                <a:effectLst/>
                <a:cs typeface="Arial"/>
              </a:rPr>
              <a:t>to address this large discrepancy.</a:t>
            </a:r>
            <a:endParaRPr lang="en-CA" sz="1200" b="0" i="0" kern="1200" dirty="0">
              <a:solidFill>
                <a:schemeClr val="tx1"/>
              </a:solidFill>
              <a:effectLst/>
              <a:cs typeface="Arial"/>
            </a:endParaRPr>
          </a:p>
          <a:p>
            <a:endParaRPr lang="en-CA" dirty="0"/>
          </a:p>
          <a:p>
            <a:r>
              <a:rPr lang="en-GB" b="1" dirty="0">
                <a:cs typeface="Arial"/>
              </a:rPr>
              <a:t>Sources: </a:t>
            </a:r>
            <a:endParaRPr lang="en-CA" dirty="0"/>
          </a:p>
          <a:p>
            <a:pPr lvl="0"/>
            <a:r>
              <a:rPr lang="en-GB" dirty="0">
                <a:cs typeface="Arial"/>
              </a:rPr>
              <a:t>NHS Digital 2021. </a:t>
            </a:r>
            <a:r>
              <a:rPr lang="en-GB" u="sng" dirty="0">
                <a:cs typeface="Arial"/>
                <a:hlinkClick r:id="rId3"/>
              </a:rPr>
              <a:t>https://digital.nhs.uk/data-and-information/publications/statistical/statistics-on-smoking</a:t>
            </a:r>
            <a:endParaRPr lang="en-CA" dirty="0">
              <a:cs typeface="Arial"/>
            </a:endParaRPr>
          </a:p>
          <a:p>
            <a:r>
              <a:rPr lang="en-GB" dirty="0">
                <a:cs typeface="Arial"/>
              </a:rPr>
              <a:t>Stolen Years Report (2016): </a:t>
            </a:r>
            <a:r>
              <a:rPr lang="en-GB" u="sng" dirty="0">
                <a:cs typeface="Arial"/>
                <a:hlinkClick r:id="rId4"/>
              </a:rPr>
              <a:t>https://ash.org.uk/information-and-resources/reports-submissions/reports/the-stolen-years/</a:t>
            </a:r>
            <a:r>
              <a:rPr lang="en-GB" dirty="0">
                <a:cs typeface="Arial"/>
              </a:rPr>
              <a:t> </a:t>
            </a:r>
            <a:endParaRPr lang="en-CA" dirty="0"/>
          </a:p>
          <a:p>
            <a:r>
              <a:rPr lang="en-CA" sz="1200" b="0" i="0" kern="1200" dirty="0">
                <a:solidFill>
                  <a:schemeClr val="tx1"/>
                </a:solidFill>
                <a:effectLst/>
                <a:cs typeface="Arial"/>
              </a:rPr>
              <a:t> </a:t>
            </a:r>
          </a:p>
          <a:p>
            <a:r>
              <a:rPr lang="en-CA" sz="1200" b="1" i="0" kern="1200" dirty="0">
                <a:solidFill>
                  <a:schemeClr val="tx1"/>
                </a:solidFill>
                <a:effectLst/>
                <a:cs typeface="Arial"/>
              </a:rPr>
              <a:t>If delivering the training locally, include </a:t>
            </a:r>
            <a:r>
              <a:rPr lang="en-GB" sz="1200" b="1" i="0" kern="1200" dirty="0">
                <a:solidFill>
                  <a:schemeClr val="tx1"/>
                </a:solidFill>
                <a:effectLst/>
                <a:cs typeface="Arial"/>
              </a:rPr>
              <a:t>what percentage of adults in the locality smoke and what percentage of people with SMI smoke</a:t>
            </a:r>
            <a:r>
              <a:rPr lang="en-GB" b="1" dirty="0">
                <a:cs typeface="Arial"/>
              </a:rPr>
              <a:t>:</a:t>
            </a:r>
            <a:endParaRPr lang="en-CA" sz="1200" b="0" i="0" kern="1200" dirty="0">
              <a:solidFill>
                <a:schemeClr val="tx1"/>
              </a:solidFill>
              <a:effectLst/>
              <a:cs typeface="Arial"/>
            </a:endParaRPr>
          </a:p>
          <a:p>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Data can be pulled for localities from the following sources:</a:t>
            </a:r>
            <a:r>
              <a:rPr lang="en-GB" dirty="0">
                <a:cs typeface="Arial"/>
              </a:rPr>
              <a:t> </a:t>
            </a:r>
            <a:endParaRPr lang="en-CA" sz="1200" b="0" i="0" kern="1200" dirty="0">
              <a:solidFill>
                <a:schemeClr val="tx1"/>
              </a:solidFill>
              <a:effectLst/>
              <a:ea typeface="Geneva" pitchFamily="-109" charset="0"/>
              <a:cs typeface="Geneva" pitchFamily="-109" charset="0"/>
            </a:endParaRPr>
          </a:p>
          <a:p>
            <a:r>
              <a:rPr lang="en-GB" sz="1200" b="0" i="0" u="none" strike="noStrike" kern="1200" dirty="0">
                <a:solidFill>
                  <a:schemeClr val="tx1"/>
                </a:solidFill>
                <a:effectLst/>
                <a:cs typeface="Arial"/>
                <a:hlinkClick r:id="rId5"/>
              </a:rPr>
              <a:t>Local Tobacco Control Profiles - Data - OHID (phe.org.uk)</a:t>
            </a:r>
            <a:r>
              <a:rPr lang="en-GB" sz="1200" b="0" i="0" kern="1200" dirty="0">
                <a:solidFill>
                  <a:schemeClr val="tx1"/>
                </a:solidFill>
                <a:effectLst/>
                <a:cs typeface="Arial"/>
              </a:rPr>
              <a:t>  </a:t>
            </a:r>
            <a:endParaRPr lang="en-CA" sz="1200" b="0" i="0" kern="1200" dirty="0">
              <a:solidFill>
                <a:schemeClr val="tx1"/>
              </a:solidFill>
              <a:effectLst/>
              <a:cs typeface="Arial"/>
            </a:endParaRPr>
          </a:p>
          <a:p>
            <a:r>
              <a:rPr lang="en-GB" sz="1200" b="0" i="0" kern="1200" dirty="0">
                <a:solidFill>
                  <a:schemeClr val="tx1"/>
                </a:solidFill>
                <a:effectLst/>
                <a:cs typeface="Arial"/>
              </a:rPr>
              <a:t>Integrated Health System (ICS) data can be found at the following link: </a:t>
            </a:r>
            <a:r>
              <a:rPr lang="en-GB" sz="1200" b="0" i="0" u="sng" kern="1200" dirty="0">
                <a:solidFill>
                  <a:schemeClr val="tx1"/>
                </a:solidFill>
                <a:effectLst/>
                <a:cs typeface="Arial"/>
                <a:hlinkClick r:id="rId6"/>
              </a:rPr>
              <a:t>https://smokefreeaction.org.uk/icsbriefings/</a:t>
            </a:r>
            <a:endParaRPr lang="en-CA" sz="1200" b="0" i="0" kern="1200" dirty="0">
              <a:solidFill>
                <a:schemeClr val="tx1"/>
              </a:solidFill>
              <a:effectLst/>
              <a:cs typeface="Arial"/>
            </a:endParaRPr>
          </a:p>
          <a:p>
            <a:r>
              <a:rPr lang="en-GB" sz="1200" b="1" i="0" kern="1200" dirty="0">
                <a:solidFill>
                  <a:schemeClr val="tx1"/>
                </a:solidFill>
                <a:effectLst/>
                <a:cs typeface="Arial"/>
              </a:rPr>
              <a:t> </a:t>
            </a:r>
          </a:p>
          <a:p>
            <a:endParaRPr lang="en-CA"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222522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96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en-CA" dirty="0">
                <a:solidFill>
                  <a:srgbClr val="3F3F3F"/>
                </a:solidFill>
                <a:effectLst/>
                <a:latin typeface="+mn-lt"/>
              </a:rPr>
              <a:t>Traditionally, inpatients who smoke have been escorted to ward gardens, hospital grounds or, more recently, to the hospital gate to smoke for time limited periods at regular intervals every day. These established routines have forced smokers to smoke as many cigarettes as possible during these cigarette breaks, in many cases meaning increased tobacco intake. </a:t>
            </a:r>
          </a:p>
          <a:p>
            <a:endParaRPr lang="en-CA" dirty="0">
              <a:solidFill>
                <a:srgbClr val="3F3F3F"/>
              </a:solidFill>
              <a:effectLst/>
              <a:latin typeface="+mn-lt"/>
            </a:endParaRPr>
          </a:p>
          <a:p>
            <a:r>
              <a:rPr lang="en-CA" dirty="0">
                <a:solidFill>
                  <a:srgbClr val="3F3F3F"/>
                </a:solidFill>
                <a:effectLst/>
                <a:latin typeface="+mn-lt"/>
              </a:rPr>
              <a:t>Other smokers who did not have leave the building were forced to go ‘cold turkey' because NRT was not widely available and vapes were either not permitted or available. </a:t>
            </a:r>
          </a:p>
          <a:p>
            <a:endParaRPr lang="en-CA" dirty="0">
              <a:solidFill>
                <a:srgbClr val="3F3F3F"/>
              </a:solidFill>
              <a:effectLst/>
              <a:latin typeface="+mn-lt"/>
            </a:endParaRPr>
          </a:p>
          <a:p>
            <a:r>
              <a:rPr lang="en-CA" dirty="0">
                <a:solidFill>
                  <a:srgbClr val="3F3F3F"/>
                </a:solidFill>
                <a:effectLst/>
                <a:latin typeface="+mn-lt"/>
              </a:rPr>
              <a:t>Repeatedly driving sick smokers into withdrawal is extremely uncomfortable for them and leads to behavioural disturbances on wards. </a:t>
            </a:r>
          </a:p>
          <a:p>
            <a:endParaRPr lang="en-GB" altLang="en-US" dirty="0">
              <a:latin typeface="+mn-lt"/>
              <a:ea typeface="ＭＳ Ｐゴシック" charset="-128"/>
            </a:endParaRPr>
          </a:p>
        </p:txBody>
      </p:sp>
      <p:sp>
        <p:nvSpPr>
          <p:cNvPr id="69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128"/>
              </a:defRPr>
            </a:lvl1pPr>
            <a:lvl2pPr marL="742950" indent="-285750">
              <a:defRPr>
                <a:solidFill>
                  <a:schemeClr val="tx1"/>
                </a:solidFill>
                <a:latin typeface="Arial" charset="0"/>
                <a:ea typeface="ＭＳ Ｐゴシック" charset="-128"/>
              </a:defRPr>
            </a:lvl2pPr>
            <a:lvl3pPr marL="1143000" indent="-228600">
              <a:defRPr>
                <a:solidFill>
                  <a:schemeClr val="tx1"/>
                </a:solidFill>
                <a:latin typeface="Arial" charset="0"/>
                <a:ea typeface="ＭＳ Ｐゴシック" charset="-128"/>
              </a:defRPr>
            </a:lvl3pPr>
            <a:lvl4pPr marL="1600200" indent="-228600">
              <a:defRPr>
                <a:solidFill>
                  <a:schemeClr val="tx1"/>
                </a:solidFill>
                <a:latin typeface="Arial" charset="0"/>
                <a:ea typeface="ＭＳ Ｐゴシック" charset="-128"/>
              </a:defRPr>
            </a:lvl4pPr>
            <a:lvl5pPr marL="2057400" indent="-22860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fld id="{BB8350F7-F8B4-5740-9A9B-B68D8BA70778}" type="slidenum">
              <a:rPr lang="en-GB" altLang="en-US"/>
              <a:pPr/>
              <a:t>20</a:t>
            </a:fld>
            <a:endParaRPr lang="en-GB" altLang="en-US" dirty="0"/>
          </a:p>
        </p:txBody>
      </p:sp>
    </p:spTree>
    <p:extLst>
      <p:ext uri="{BB962C8B-B14F-4D97-AF65-F5344CB8AC3E}">
        <p14:creationId xmlns:p14="http://schemas.microsoft.com/office/powerpoint/2010/main" val="216158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912813">
              <a:buFont typeface="Arial" panose="020B0604020202020204" pitchFamily="34" charset="0"/>
              <a:buChar char="•"/>
            </a:pPr>
            <a:r>
              <a:rPr lang="en-GB" altLang="en-US" dirty="0">
                <a:latin typeface="Arial" panose="020B0604020202020204" pitchFamily="34" charset="0"/>
                <a:ea typeface="ＭＳ Ｐゴシック"/>
                <a:cs typeface="Arial" panose="020B0604020202020204" pitchFamily="34" charset="0"/>
              </a:rPr>
              <a:t>Since smokefree legislation (2008), inpatient services in the UK have implemented ‘smoking breaks’ every 1-2 hours </a:t>
            </a:r>
            <a:endParaRPr lang="en-US" dirty="0"/>
          </a:p>
          <a:p>
            <a:pPr marL="171450" indent="-171450" defTabSz="912813">
              <a:buFont typeface="Arial" panose="020B0604020202020204" pitchFamily="34" charset="0"/>
              <a:buChar char="•"/>
            </a:pPr>
            <a:r>
              <a:rPr lang="en-GB" altLang="en-US" dirty="0">
                <a:latin typeface="Arial"/>
                <a:ea typeface="ＭＳ Ｐゴシック"/>
                <a:cs typeface="Arial"/>
              </a:rPr>
              <a:t>Patients are forced into nicotine withdrawal several times per day </a:t>
            </a:r>
            <a:endParaRPr lang="en-GB" altLang="en-US" dirty="0">
              <a:latin typeface="Arial"/>
              <a:ea typeface="ＭＳ Ｐゴシック" charset="-128"/>
              <a:cs typeface="Arial"/>
            </a:endParaRPr>
          </a:p>
          <a:p>
            <a:pPr defTabSz="912813"/>
            <a:endParaRPr lang="en-GB" altLang="en-US" dirty="0">
              <a:solidFill>
                <a:srgbClr val="000000"/>
              </a:solidFill>
              <a:latin typeface="Arial" panose="020B0604020202020204" pitchFamily="34" charset="0"/>
              <a:ea typeface="ＭＳ Ｐゴシック"/>
              <a:cs typeface="Arial" panose="020B0604020202020204" pitchFamily="34" charset="0"/>
            </a:endParaRPr>
          </a:p>
          <a:p>
            <a:pPr marL="171450" indent="-171450" defTabSz="912813">
              <a:buFont typeface="Arial" panose="020B0604020202020204" pitchFamily="34" charset="0"/>
              <a:buChar char="•"/>
            </a:pPr>
            <a:r>
              <a:rPr lang="en-GB" altLang="en-US" dirty="0">
                <a:solidFill>
                  <a:srgbClr val="000000"/>
                </a:solidFill>
                <a:latin typeface="Arial" panose="020B0604020202020204" pitchFamily="34" charset="0"/>
                <a:ea typeface="ＭＳ Ｐゴシック"/>
                <a:cs typeface="Arial" panose="020B0604020202020204" pitchFamily="34" charset="0"/>
              </a:rPr>
              <a:t>£98.40 a day for a band 5 nurse to supervise smoking (£41 an hour) </a:t>
            </a:r>
            <a:endParaRPr lang="en-GB" altLang="en-US" dirty="0">
              <a:solidFill>
                <a:srgbClr val="000000"/>
              </a:solidFill>
              <a:latin typeface="Arial" panose="020B0604020202020204" pitchFamily="34" charset="0"/>
              <a:ea typeface="ＭＳ Ｐゴシック" charset="-128"/>
              <a:cs typeface="Arial" panose="020B0604020202020204" pitchFamily="34" charset="0"/>
            </a:endParaRPr>
          </a:p>
          <a:p>
            <a:pPr marL="171450" indent="-171450" defTabSz="912813">
              <a:buFont typeface="Arial" panose="020B0604020202020204" pitchFamily="34" charset="0"/>
              <a:buChar char="•"/>
            </a:pPr>
            <a:r>
              <a:rPr lang="en-GB" altLang="en-US" dirty="0">
                <a:solidFill>
                  <a:srgbClr val="000000"/>
                </a:solidFill>
                <a:latin typeface="Arial" panose="020B0604020202020204" pitchFamily="34" charset="0"/>
                <a:ea typeface="ＭＳ Ｐゴシック"/>
                <a:cs typeface="Arial" panose="020B0604020202020204" pitchFamily="34" charset="0"/>
              </a:rPr>
              <a:t>£61.50 for CAMHS and MHOA</a:t>
            </a:r>
          </a:p>
          <a:p>
            <a:pPr marL="0" marR="0" lvl="0" indent="0" algn="l" defTabSz="912813" rtl="0" eaLnBrk="0" fontAlgn="base" latinLnBrk="0" hangingPunct="0">
              <a:lnSpc>
                <a:spcPct val="100000"/>
              </a:lnSpc>
              <a:spcBef>
                <a:spcPct val="30000"/>
              </a:spcBef>
              <a:spcAft>
                <a:spcPct val="0"/>
              </a:spcAft>
              <a:buClrTx/>
              <a:buSzTx/>
              <a:buFont typeface="Arial"/>
              <a:buNone/>
              <a:tabLst/>
              <a:defRPr/>
            </a:pPr>
            <a:endParaRPr lang="en-GB" dirty="0">
              <a:solidFill>
                <a:srgbClr val="000000"/>
              </a:solidFill>
              <a:effectLst/>
              <a:latin typeface="Arial" panose="020B0604020202020204" pitchFamily="34" charset="0"/>
              <a:ea typeface="ＭＳ Ｐゴシック"/>
              <a:cs typeface="Arial" panose="020B0604020202020204" pitchFamily="34" charset="0"/>
            </a:endParaRPr>
          </a:p>
          <a:p>
            <a:pPr marL="0" marR="0" lvl="0" indent="0" algn="l" defTabSz="912813" rtl="0" eaLnBrk="0" fontAlgn="base" latinLnBrk="0" hangingPunct="0">
              <a:lnSpc>
                <a:spcPct val="100000"/>
              </a:lnSpc>
              <a:spcBef>
                <a:spcPct val="30000"/>
              </a:spcBef>
              <a:spcAft>
                <a:spcPct val="0"/>
              </a:spcAft>
              <a:buClrTx/>
              <a:buSzTx/>
              <a:buFont typeface="Arial"/>
              <a:buNone/>
              <a:tabLst/>
              <a:defRPr/>
            </a:pPr>
            <a:r>
              <a:rPr lang="en-CA" dirty="0">
                <a:effectLst/>
                <a:latin typeface="Arial" panose="020B0604020202020204" pitchFamily="34" charset="0"/>
                <a:cs typeface="Arial" panose="020B0604020202020204" pitchFamily="34" charset="0"/>
              </a:rPr>
              <a:t>Time and resources are being used to facilitate smoking in mental health hospitals with smokefree policies which allow smoking in hospital grounds. These resources could be redirected to provide evidence-based care that improves health and wellbeing, such as tobacco dependence treatment. </a:t>
            </a:r>
          </a:p>
          <a:p>
            <a:pPr defTabSz="912813"/>
            <a:endParaRPr lang="en-GB" altLang="en-US" dirty="0">
              <a:solidFill>
                <a:srgbClr val="000000"/>
              </a:solidFill>
              <a:latin typeface="Arial" panose="020B0604020202020204" pitchFamily="34" charset="0"/>
              <a:ea typeface="ＭＳ Ｐゴシック"/>
              <a:cs typeface="Arial" panose="020B0604020202020204" pitchFamily="34" charset="0"/>
            </a:endParaRPr>
          </a:p>
          <a:p>
            <a:pPr defTabSz="912813"/>
            <a:r>
              <a:rPr lang="en-GB" altLang="en-US" b="1" dirty="0">
                <a:solidFill>
                  <a:srgbClr val="000000"/>
                </a:solidFill>
                <a:latin typeface="Arial" panose="020B0604020202020204" pitchFamily="34" charset="0"/>
                <a:ea typeface="ＭＳ Ｐゴシック"/>
                <a:cs typeface="Arial" panose="020B0604020202020204" pitchFamily="34" charset="0"/>
              </a:rPr>
              <a:t>Sources: </a:t>
            </a:r>
          </a:p>
          <a:p>
            <a:pPr defTabSz="912813"/>
            <a:r>
              <a:rPr lang="en-CA" b="0" i="0" dirty="0">
                <a:solidFill>
                  <a:srgbClr val="212121"/>
                </a:solidFill>
                <a:effectLst/>
                <a:latin typeface="Arial" panose="020B0604020202020204" pitchFamily="34" charset="0"/>
                <a:cs typeface="Arial" panose="020B0604020202020204" pitchFamily="34" charset="0"/>
              </a:rPr>
              <a:t>Robson D, Yates M, Craig TJ, Healey A, McNeill A. Time to Smoke: Facilitating Smoking Breaks in Mental Health Inpatient Settings. Nicotine Tob Res. 2016 Aug;18(8):1794-7. doi: 10.1093/ntr/ntw103. Epub 2016 Apr 16. PMID: 27085082.</a:t>
            </a:r>
            <a:endParaRPr lang="en-GB" altLang="en-US" dirty="0">
              <a:solidFill>
                <a:srgbClr val="000000"/>
              </a:solidFill>
              <a:latin typeface="Arial" panose="020B0604020202020204" pitchFamily="34" charset="0"/>
              <a:ea typeface="ＭＳ Ｐゴシック"/>
              <a:cs typeface="Arial" panose="020B0604020202020204" pitchFamily="34" charset="0"/>
            </a:endParaRPr>
          </a:p>
          <a:p>
            <a:pPr defTabSz="912813">
              <a:buFont typeface="Arial"/>
              <a:buChar char="•"/>
            </a:pPr>
            <a:endParaRPr lang="en-GB" altLang="en-US" dirty="0">
              <a:latin typeface="Corbel" charset="0"/>
              <a:ea typeface="ＭＳ Ｐゴシック" charset="-128"/>
            </a:endParaRPr>
          </a:p>
          <a:p>
            <a:pPr defTabSz="912813">
              <a:buFont typeface="Arial"/>
              <a:buChar char="•"/>
            </a:pPr>
            <a:endParaRPr lang="en-GB" altLang="en-US" dirty="0">
              <a:latin typeface="Corbel" charset="0"/>
              <a:ea typeface="ＭＳ Ｐゴシック" charset="-128"/>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3247363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Geneva" pitchFamily="-109" charset="0"/>
                <a:cs typeface="Geneva" pitchFamily="-109" charset="0"/>
              </a:rPr>
              <a:t>This is Paul’s story, in his own words, about stopping smoking with a mental health condition. Let’s watch. </a:t>
            </a:r>
          </a:p>
          <a:p>
            <a:endParaRPr lang="en-US" sz="1200" b="0" i="0" kern="1200" dirty="0">
              <a:solidFill>
                <a:schemeClr val="tx1"/>
              </a:solidFill>
              <a:effectLst/>
              <a:latin typeface="+mn-lt"/>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mn-lt"/>
                <a:ea typeface="Geneva" pitchFamily="-109" charset="0"/>
                <a:cs typeface="Geneva" pitchFamily="-109" charset="0"/>
              </a:rPr>
              <a:t>[move to next slide]</a:t>
            </a:r>
            <a:endParaRPr lang="en-CA" sz="1200" b="0" i="0" kern="1200" dirty="0">
              <a:solidFill>
                <a:schemeClr val="tx1"/>
              </a:solidFill>
              <a:effectLst/>
              <a:latin typeface="+mn-lt"/>
              <a:ea typeface="Geneva" pitchFamily="-109" charset="0"/>
              <a:cs typeface="Geneva" pitchFamily="-109" charset="0"/>
            </a:endParaRPr>
          </a:p>
          <a:p>
            <a:endParaRPr lang="en-CA" sz="1200" b="0" i="0" kern="1200" dirty="0">
              <a:solidFill>
                <a:schemeClr val="tx1"/>
              </a:solidFill>
              <a:effectLst/>
              <a:latin typeface="+mn-lt"/>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8708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[Play video, 2:31 mins] </a:t>
            </a:r>
          </a:p>
          <a:p>
            <a:endParaRPr lang="en-US" sz="1200" b="1" i="0" kern="1200" dirty="0">
              <a:solidFill>
                <a:schemeClr val="tx1"/>
              </a:solidFill>
              <a:effectLst/>
              <a:latin typeface="Arial" panose="020B0604020202020204" pitchFamily="34" charset="0"/>
              <a:ea typeface="Geneva" pitchFamily="-109" charset="0"/>
              <a:cs typeface="Arial" panose="020B0604020202020204" pitchFamily="34" charset="0"/>
            </a:endParaRPr>
          </a:p>
          <a:p>
            <a:pPr algn="l" rtl="0" fontAlgn="base"/>
            <a:r>
              <a:rPr lang="en-US" sz="1200" b="0" i="0" dirty="0">
                <a:solidFill>
                  <a:srgbClr val="000000"/>
                </a:solidFill>
                <a:effectLst/>
                <a:latin typeface="Arial" panose="020B0604020202020204" pitchFamily="34" charset="0"/>
                <a:cs typeface="Arial" panose="020B0604020202020204" pitchFamily="34" charset="0"/>
              </a:rPr>
              <a:t>Following the video, engage participants in reflections:</a:t>
            </a:r>
          </a:p>
          <a:p>
            <a:pPr marL="171450" indent="-171450" algn="l" rtl="0" fontAlgn="base">
              <a:buFont typeface="Arial" panose="020B0604020202020204" pitchFamily="34" charset="0"/>
              <a:buChar char="•"/>
            </a:pPr>
            <a:r>
              <a:rPr lang="en-US" sz="1200" b="0" i="0" u="none" strike="noStrike" dirty="0">
                <a:solidFill>
                  <a:srgbClr val="000000"/>
                </a:solidFill>
                <a:effectLst/>
                <a:latin typeface="Arial" panose="020B0604020202020204" pitchFamily="34" charset="0"/>
                <a:cs typeface="Arial" panose="020B0604020202020204" pitchFamily="34" charset="0"/>
              </a:rPr>
              <a:t>What stood out for you most in this video? </a:t>
            </a:r>
            <a:r>
              <a:rPr lang="en-CA" sz="12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endParaRPr lang="en-CA" sz="1200" b="0" i="0" dirty="0">
              <a:solidFill>
                <a:srgbClr val="000000"/>
              </a:solidFill>
              <a:effectLs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773398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cs typeface="Arial" panose="020B0604020202020204" pitchFamily="34" charset="0"/>
              </a:rPr>
              <a:t>[Animated slide: two clicks to reveal all content]</a:t>
            </a:r>
            <a:endParaRPr lang="en-CA" sz="1200" b="0" i="0" kern="1200" dirty="0">
              <a:solidFill>
                <a:schemeClr val="tx1"/>
              </a:solidFill>
              <a:effectLst/>
              <a:cs typeface="Arial" panose="020B0604020202020204" pitchFamily="34" charset="0"/>
            </a:endParaRPr>
          </a:p>
          <a:p>
            <a:r>
              <a:rPr lang="en-CA" sz="1200" b="1" i="0" kern="1200" dirty="0">
                <a:solidFill>
                  <a:schemeClr val="tx1"/>
                </a:solidFill>
                <a:effectLst/>
                <a:cs typeface="Arial" panose="020B0604020202020204" pitchFamily="34" charset="0"/>
              </a:rPr>
              <a:t> </a:t>
            </a:r>
            <a:endParaRPr lang="en-CA" sz="1200" b="0" i="0" kern="1200" dirty="0">
              <a:solidFill>
                <a:schemeClr val="tx1"/>
              </a:solidFill>
              <a:effectLst/>
              <a:cs typeface="Arial" panose="020B0604020202020204" pitchFamily="34" charset="0"/>
            </a:endParaRPr>
          </a:p>
          <a:p>
            <a:r>
              <a:rPr lang="en-US" sz="1200" b="0" i="0" kern="1200" dirty="0">
                <a:solidFill>
                  <a:schemeClr val="tx1"/>
                </a:solidFill>
                <a:effectLst/>
                <a:cs typeface="Arial" panose="020B0604020202020204" pitchFamily="34" charset="0"/>
              </a:rPr>
              <a:t>We know that people with a mental health condition die on average 10 to 20 years earlier than the general population. This is not the result of higher rates of suicide or accident but rather one of the primary factors is smoking related illness. </a:t>
            </a:r>
          </a:p>
          <a:p>
            <a:endParaRPr lang="en-US" sz="1200" b="0" i="0" kern="1200" dirty="0">
              <a:solidFill>
                <a:schemeClr val="tx1"/>
              </a:solidFill>
              <a:effectLst/>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rPr>
              <a:t>A UK study found that among people with SMI, smoking possibly accounted for half the premature life expectancy in women and a third in men.</a:t>
            </a:r>
            <a:endParaRPr lang="en-CA" sz="1200" b="0" i="0" kern="1200" dirty="0">
              <a:solidFill>
                <a:schemeClr val="tx1"/>
              </a:solidFill>
              <a:effectLst/>
              <a:cs typeface="Arial" panose="020B0604020202020204" pitchFamily="34" charset="0"/>
            </a:endParaRPr>
          </a:p>
          <a:p>
            <a:r>
              <a:rPr lang="en-US" sz="1200" b="0" i="0" kern="1200" dirty="0">
                <a:solidFill>
                  <a:schemeClr val="tx1"/>
                </a:solidFill>
                <a:effectLst/>
                <a:cs typeface="Arial" panose="020B0604020202020204" pitchFamily="34" charset="0"/>
              </a:rPr>
              <a:t> </a:t>
            </a:r>
            <a:endParaRPr lang="en-CA" sz="1200" b="0" i="0" kern="1200" dirty="0">
              <a:solidFill>
                <a:schemeClr val="tx1"/>
              </a:solidFill>
              <a:effectLst/>
              <a:cs typeface="Arial" panose="020B0604020202020204" pitchFamily="34" charset="0"/>
            </a:endParaRPr>
          </a:p>
          <a:p>
            <a:r>
              <a:rPr lang="en-US" sz="1200" b="1" i="0" kern="1200" dirty="0">
                <a:solidFill>
                  <a:schemeClr val="tx1"/>
                </a:solidFill>
                <a:effectLst/>
                <a:cs typeface="Arial" panose="020B0604020202020204" pitchFamily="34" charset="0"/>
              </a:rPr>
              <a:t>Sources:</a:t>
            </a:r>
            <a:r>
              <a:rPr lang="en-US" sz="1200" b="1" dirty="0">
                <a:cs typeface="Arial" panose="020B0604020202020204" pitchFamily="34" charset="0"/>
              </a:rPr>
              <a:t> </a:t>
            </a:r>
            <a:endParaRPr lang="en-CA" sz="1200" dirty="0">
              <a:cs typeface="Arial" panose="020B0604020202020204" pitchFamily="34" charset="0"/>
            </a:endParaRPr>
          </a:p>
          <a:p>
            <a:r>
              <a:rPr lang="en-CA" dirty="0">
                <a:cs typeface="Arial"/>
              </a:rPr>
              <a:t>Action on Smoking and Health (ASH). Stolen</a:t>
            </a:r>
            <a:r>
              <a:rPr lang="en-CA" sz="1200" b="0" i="0" kern="1200" dirty="0">
                <a:solidFill>
                  <a:schemeClr val="tx1"/>
                </a:solidFill>
                <a:effectLst/>
                <a:cs typeface="Arial"/>
              </a:rPr>
              <a:t> Years Report (2016): </a:t>
            </a:r>
            <a:r>
              <a:rPr lang="en-CA" sz="1200" b="0" i="0" u="sng" kern="1200" dirty="0">
                <a:solidFill>
                  <a:schemeClr val="tx1"/>
                </a:solidFill>
                <a:effectLst/>
                <a:cs typeface="Arial"/>
                <a:hlinkClick r:id="rId3"/>
              </a:rPr>
              <a:t>https://ash.org.uk/information-and-resources/reports-submissions/reports/the-stolen-years/</a:t>
            </a:r>
            <a:r>
              <a:rPr lang="en-CA" sz="1200" dirty="0">
                <a:cs typeface="Arial"/>
              </a:rPr>
              <a:t> </a:t>
            </a:r>
          </a:p>
          <a:p>
            <a:pPr>
              <a:defRPr/>
            </a:pPr>
            <a:r>
              <a:rPr lang="en-CA" dirty="0">
                <a:solidFill>
                  <a:srgbClr val="212121"/>
                </a:solidFill>
                <a:cs typeface="Arial"/>
              </a:rPr>
              <a:t>Chesney E, Robson D, Patel R, et al.The</a:t>
            </a:r>
            <a:r>
              <a:rPr lang="en-CA" sz="1200" i="0" dirty="0">
                <a:solidFill>
                  <a:srgbClr val="212121"/>
                </a:solidFill>
                <a:effectLst/>
                <a:cs typeface="Arial"/>
              </a:rPr>
              <a:t> impact of cigarette smoking on life expectancy in schizophrenia, schizoaffective disorder and bipolar affective disorder: An electronic case register cohort study.</a:t>
            </a:r>
            <a:r>
              <a:rPr lang="en-CA" dirty="0">
                <a:solidFill>
                  <a:srgbClr val="212121"/>
                </a:solidFill>
                <a:cs typeface="Arial"/>
              </a:rPr>
              <a:t> </a:t>
            </a:r>
            <a:r>
              <a:rPr lang="en-CA" sz="1200" dirty="0">
                <a:solidFill>
                  <a:srgbClr val="3F3F3F"/>
                </a:solidFill>
                <a:effectLst/>
                <a:cs typeface="Arial"/>
                <a:hlinkClick r:id="rId4"/>
              </a:rPr>
              <a:t>https://pubmed.ncbi.nlm.nih.gov/34563995/</a:t>
            </a:r>
            <a:r>
              <a:rPr lang="en-CA" sz="1200" dirty="0">
                <a:solidFill>
                  <a:srgbClr val="3F3F3F"/>
                </a:solidFill>
                <a:effectLst/>
                <a:cs typeface="Arial"/>
              </a:rPr>
              <a: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684711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399"/>
            <a:ext cx="5486400" cy="4341813"/>
          </a:xfrm>
        </p:spPr>
        <p:txBody>
          <a:bodyPr/>
          <a:lstStyle/>
          <a:p>
            <a:pPr>
              <a:defRPr/>
            </a:pPr>
            <a:r>
              <a:rPr lang="en-CA" dirty="0">
                <a:solidFill>
                  <a:srgbClr val="3F3F3F"/>
                </a:solidFill>
                <a:latin typeface="Helvetica"/>
                <a:cs typeface="Helvetica"/>
              </a:rPr>
              <a:t>Smoking affects every organ in the body. </a:t>
            </a:r>
          </a:p>
          <a:p>
            <a:pPr>
              <a:defRPr/>
            </a:pPr>
            <a:endParaRPr lang="en-CA" dirty="0">
              <a:solidFill>
                <a:srgbClr val="3F3F3F"/>
              </a:solidFill>
              <a:latin typeface="Helvetica"/>
              <a:cs typeface="Helvetica"/>
            </a:endParaRPr>
          </a:p>
          <a:p>
            <a:pPr marL="0" marR="0" lvl="0" indent="0" algn="l" defTabSz="457200">
              <a:lnSpc>
                <a:spcPct val="100000"/>
              </a:lnSpc>
              <a:spcBef>
                <a:spcPct val="30000"/>
              </a:spcBef>
              <a:spcAft>
                <a:spcPct val="0"/>
              </a:spcAft>
              <a:buClrTx/>
              <a:buSzTx/>
              <a:buFontTx/>
              <a:buNone/>
              <a:tabLst/>
              <a:defRPr/>
            </a:pPr>
            <a:r>
              <a:rPr lang="en-CA" dirty="0">
                <a:solidFill>
                  <a:srgbClr val="3F3F3F"/>
                </a:solidFill>
                <a:effectLst/>
                <a:latin typeface="Helvetica"/>
                <a:cs typeface="Helvetica"/>
              </a:rPr>
              <a:t>Smoking is a leading cause of heart disease, lung disease and at least </a:t>
            </a:r>
            <a:r>
              <a:rPr lang="en-CA" dirty="0">
                <a:solidFill>
                  <a:srgbClr val="3F3F3F"/>
                </a:solidFill>
                <a:latin typeface="Helvetica"/>
                <a:cs typeface="Helvetica"/>
              </a:rPr>
              <a:t>16</a:t>
            </a:r>
            <a:r>
              <a:rPr lang="en-CA" dirty="0">
                <a:solidFill>
                  <a:srgbClr val="3F3F3F"/>
                </a:solidFill>
                <a:effectLst/>
                <a:latin typeface="Helvetica"/>
                <a:cs typeface="Helvetica"/>
              </a:rPr>
              <a:t> types of cancer. </a:t>
            </a:r>
            <a:endParaRPr lang="en-CA" dirty="0"/>
          </a:p>
          <a:p>
            <a:endParaRPr lang="en-CA" dirty="0">
              <a:solidFill>
                <a:srgbClr val="3F3F3F"/>
              </a:solidFill>
              <a:latin typeface="Helvetica"/>
              <a:cs typeface="Helvetica"/>
            </a:endParaRPr>
          </a:p>
          <a:p>
            <a:r>
              <a:rPr lang="en-CA" dirty="0">
                <a:solidFill>
                  <a:srgbClr val="3F3F3F"/>
                </a:solidFill>
              </a:rPr>
              <a:t>Beyond the better known smoking related illness, smoking also affects every part of the body causing many long term, often debilitating, conditions </a:t>
            </a:r>
            <a:endParaRPr lang="en-CA" dirty="0"/>
          </a:p>
          <a:p>
            <a:endParaRPr lang="en-CA" dirty="0">
              <a:solidFill>
                <a:srgbClr val="3F3F3F"/>
              </a:solidFill>
              <a:latin typeface="Helvetica"/>
              <a:cs typeface="Helvetica"/>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2338146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cs typeface="Arial"/>
              </a:rPr>
              <a:t>We also know there is no safe level of tobacco use.</a:t>
            </a:r>
          </a:p>
          <a:p>
            <a:endParaRPr lang="en-US" dirty="0">
              <a:cs typeface="Arial" panose="020B0604020202020204" pitchFamily="34" charset="0"/>
            </a:endParaRPr>
          </a:p>
          <a:p>
            <a:r>
              <a:rPr lang="en-US" dirty="0">
                <a:cs typeface="Arial" panose="020B0604020202020204" pitchFamily="34" charset="0"/>
              </a:rPr>
              <a:t>Even light smoking (1-4 cigarettes per day) has substantial health risks. </a:t>
            </a:r>
          </a:p>
          <a:p>
            <a:endParaRPr lang="en-US" dirty="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cs typeface="Arial" panose="020B0604020202020204" pitchFamily="34" charset="0"/>
              </a:rPr>
              <a:t>Light and intermittent smoking carry nearly </a:t>
            </a:r>
            <a:r>
              <a:rPr lang="en-US" b="1" dirty="0">
                <a:cs typeface="Arial" panose="020B0604020202020204" pitchFamily="34" charset="0"/>
              </a:rPr>
              <a:t>the same risk</a:t>
            </a:r>
            <a:r>
              <a:rPr lang="en-US" dirty="0">
                <a:cs typeface="Arial" panose="020B0604020202020204" pitchFamily="34" charset="0"/>
              </a:rPr>
              <a:t> for cardiovascular disease as daily smoking</a:t>
            </a:r>
          </a:p>
          <a:p>
            <a:endParaRPr lang="en-US" dirty="0">
              <a:cs typeface="Arial" panose="020B0604020202020204" pitchFamily="34" charset="0"/>
            </a:endParaRPr>
          </a:p>
          <a:p>
            <a:r>
              <a:rPr lang="en-GB" b="1" dirty="0"/>
              <a:t>A word on the health risks of smokeless tobacco (chewing tobacco, snuff, bidi, hookah, shisha):</a:t>
            </a:r>
            <a:endParaRPr lang="en-CA" dirty="0"/>
          </a:p>
          <a:p>
            <a:r>
              <a:rPr lang="en-GB" dirty="0"/>
              <a:t>C</a:t>
            </a:r>
            <a:r>
              <a:rPr lang="en-CA" dirty="0"/>
              <a:t>hewing tobacco is used by a proportion of people with SMI and is popular with many people from south Asian communities. Some individuals may perceive smokeless tobacco as a safe alternative to smoking. While there is no combustion with smokeless tobacco there are established health risks, in particular increased risk of throat, mouth and oesophageal cancer. </a:t>
            </a:r>
            <a:endParaRPr lang="en-US" dirty="0"/>
          </a:p>
          <a:p>
            <a:r>
              <a:rPr lang="en-CA" dirty="0"/>
              <a:t> </a:t>
            </a:r>
            <a:endParaRPr lang="en-US" dirty="0"/>
          </a:p>
          <a:p>
            <a:r>
              <a:rPr lang="en-CA" dirty="0"/>
              <a:t>Like cigarettes, bidi (thin cigarettes of tobacco wrapped in brown tendu leaf) or shisha (also known as a waterpipe or hookah) contain cancer-causing chemicals and toxic gases such as carbon monoxide. A 2016 analysis of several studies suggested that during one session on a waterpipe a person can take in up to:</a:t>
            </a:r>
            <a:endParaRPr lang="en-US" dirty="0"/>
          </a:p>
          <a:p>
            <a:pPr marL="171450" indent="-171450">
              <a:buFont typeface="Arial" panose="020B0604020202020204" pitchFamily="34" charset="0"/>
              <a:buChar char="•"/>
            </a:pPr>
            <a:r>
              <a:rPr lang="en-CA" dirty="0"/>
              <a:t>the same amount of tar as if they had smoked 25 cigarettes</a:t>
            </a:r>
          </a:p>
          <a:p>
            <a:pPr marL="171450" indent="-171450">
              <a:buFont typeface="Arial" panose="020B0604020202020204" pitchFamily="34" charset="0"/>
              <a:buChar char="•"/>
            </a:pPr>
            <a:r>
              <a:rPr lang="en-CA" dirty="0"/>
              <a:t>the same amount of carbon monoxide as if they had smoked 11 cigarettes</a:t>
            </a:r>
            <a:endParaRPr lang="en-US" dirty="0"/>
          </a:p>
          <a:p>
            <a:pPr marL="171450" indent="-171450">
              <a:buFont typeface="Arial" panose="020B0604020202020204" pitchFamily="34" charset="0"/>
              <a:buChar char="•"/>
            </a:pPr>
            <a:r>
              <a:rPr lang="en-CA" dirty="0"/>
              <a:t>the same amount of nicotine as if they had smoked 2 cigarettes</a:t>
            </a:r>
            <a:endParaRPr lang="en-US" dirty="0"/>
          </a:p>
          <a:p>
            <a:r>
              <a:rPr lang="en-CA" dirty="0"/>
              <a:t>Importantly, the same tobacco dependence support offered to cigarette smokers will be effective with those patients who use smokeless tobacco products, i.e., behavioural support and stop smoking medications or aids.  </a:t>
            </a:r>
            <a:endParaRPr lang="en-US" dirty="0"/>
          </a:p>
          <a:p>
            <a:endParaRPr lang="en-CA" dirty="0"/>
          </a:p>
          <a:p>
            <a:r>
              <a:rPr lang="en-GB" b="1" dirty="0"/>
              <a:t>Sources:</a:t>
            </a:r>
            <a:endParaRPr lang="en-CA" dirty="0"/>
          </a:p>
          <a:p>
            <a:r>
              <a:rPr lang="en-US" dirty="0"/>
              <a:t>NHS England. </a:t>
            </a:r>
            <a:r>
              <a:rPr lang="en-GB" dirty="0"/>
              <a:t>Paan, bidi and shisha</a:t>
            </a:r>
            <a:r>
              <a:rPr lang="en-US" dirty="0"/>
              <a:t>. Accessed Feb 2024. </a:t>
            </a:r>
            <a:endParaRPr lang="en-CA" dirty="0"/>
          </a:p>
          <a:p>
            <a:r>
              <a:rPr lang="en-US" dirty="0">
                <a:hlinkClick r:id="rId3">
                  <a:extLst>
                    <a:ext uri="{A12FA001-AC4F-418D-AE19-62706E023703}">
                      <ahyp:hlinkClr xmlns:ahyp="http://schemas.microsoft.com/office/drawing/2018/hyperlinkcolor" val="tx"/>
                    </a:ext>
                  </a:extLst>
                </a:hlinkClick>
              </a:rPr>
              <a:t>https://www.nhs.uk/live-well/quit-smoking/paan-bidi-and-shisha-risks/#:~:text=Cigarettes%2C%20bidi%20and%20shisha&amp;text=Like%20cigarette%20smoke%2C%20waterpipe%20smoke,they%20had%20smoked%2025%20cigarettes</a:t>
            </a:r>
            <a:r>
              <a:rPr lang="en-US" dirty="0"/>
              <a:t>  </a:t>
            </a:r>
            <a:endParaRPr lang="en-CA"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9363253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[Note: Animated slide: left-hand box appears with one click using timed animation, right-hand box requires multiple clicks for each bullet to appear]</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People with mental health are known to suffer disproportionately from multiple smoking-related illnesses compared to the general population.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This includes an increased risk of coronary heart disease and stroke.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We know people with SMI are 10 more likely to die of respiratory diseases and are more likely to suffer from asthma, bronchitis and emphysema.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There is a well-established increased risk of cancer among smokers and the risk increases with the number of cigarettes smoked. People with SMI who smoke suffer from increased risk of cancer and furthermore worse cancer survival rates.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Bone health: smoking is associated with osteoporosis, low bone mineral density and fractures. People with schizophrenia have a higher risk of these conditions.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Oral health: people with SMI have higher rates of tooth decay and have 3.4 higher odds of losing all their teeth compared to mentally healthy people. They face additional challenges of maintaining good oral hygiene because of their mental health symptoms and because a number of psychotropic medications reduce the flow of saliva resulting in a dry mouth. However, stopping smoking is one of the most effective ways of reducing gum disease, tooth loss and oral cancers. Poor oral health is linked to diseases such as coronary heart disease, stroke and respiratory disease. Some effects of smoking are obvious such as bad breath and stained teeth. Less obvious is gum disease – the gums and bone recede and teeth are lost. Smoking also increases the risk of developing oral cancers.</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 </a:t>
            </a:r>
          </a:p>
          <a:p>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[Note: at this point participants can be informed of the NCSCT Factsheet Series]: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NCSCT Factsheet Series (available under secondary care resources) provides the latest information on the effects of smoking and the benefits of stopping for a variety of medical conditions and diagnoses including heart disease, cancer, stroke, respiratory disease, oral health, surgical and wound healing. </a:t>
            </a:r>
            <a:r>
              <a:rPr lang="en-GB" sz="1200" b="0" i="0" u="sng" kern="1200" dirty="0">
                <a:solidFill>
                  <a:schemeClr val="tx1"/>
                </a:solidFill>
                <a:effectLst/>
                <a:latin typeface="Arial" panose="020B0604020202020204" pitchFamily="34" charset="0"/>
                <a:ea typeface="Geneva" pitchFamily="-109" charset="0"/>
                <a:cs typeface="Arial" panose="020B0604020202020204" pitchFamily="34" charset="0"/>
                <a:hlinkClick r:id="rId3"/>
              </a:rPr>
              <a:t>https://www.ncsct.co.uk/pub_secondary-care-resources.php</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sz="1200" b="0" i="0" u="none" strike="noStrike"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GB" b="1" dirty="0">
                <a:latin typeface="Arial"/>
                <a:cs typeface="Arial"/>
              </a:rPr>
              <a:t>Sources</a:t>
            </a:r>
            <a:r>
              <a:rPr lang="en-GB" sz="1200" b="1" i="0" kern="1200" dirty="0">
                <a:solidFill>
                  <a:schemeClr val="tx1"/>
                </a:solidFill>
                <a:effectLst/>
                <a:latin typeface="Arial"/>
                <a:cs typeface="Arial"/>
              </a:rPr>
              <a:t>:</a:t>
            </a:r>
            <a:endParaRPr lang="en-CA" sz="1200" b="0" i="0" kern="1200" dirty="0">
              <a:solidFill>
                <a:schemeClr val="tx1"/>
              </a:solidFill>
              <a:effectLst/>
              <a:latin typeface="Arial"/>
              <a:cs typeface="Arial"/>
            </a:endParaRPr>
          </a:p>
          <a:p>
            <a:r>
              <a:rPr lang="en-CA" dirty="0">
                <a:latin typeface="Arial"/>
                <a:cs typeface="Arial"/>
              </a:rPr>
              <a:t>Action on Smoking and Health (ASH). Stolen </a:t>
            </a:r>
            <a:r>
              <a:rPr lang="en-CA" sz="1200" b="0" i="0" kern="1200" dirty="0">
                <a:solidFill>
                  <a:schemeClr val="tx1"/>
                </a:solidFill>
                <a:effectLst/>
                <a:latin typeface="Arial"/>
                <a:cs typeface="Arial"/>
              </a:rPr>
              <a:t>Years Report (2016): </a:t>
            </a:r>
            <a:r>
              <a:rPr lang="en-CA" sz="1200" b="0" i="0" u="sng" kern="1200" dirty="0">
                <a:solidFill>
                  <a:schemeClr val="tx1"/>
                </a:solidFill>
                <a:effectLst/>
                <a:latin typeface="Arial"/>
                <a:cs typeface="Arial"/>
                <a:hlinkClick r:id="rId4"/>
              </a:rPr>
              <a:t>https://ash.org.uk/information-and-resources/reports-submissions/reports/the-stolen-years/</a:t>
            </a:r>
            <a:r>
              <a:rPr lang="en-CA" dirty="0">
                <a:latin typeface="Arial"/>
                <a:cs typeface="Arial"/>
              </a:rPr>
              <a:t> </a:t>
            </a:r>
            <a:endParaRPr lang="en-CA" sz="1200" b="0" i="0" kern="1200" dirty="0">
              <a:solidFill>
                <a:schemeClr val="tx1"/>
              </a:solidFill>
              <a:effectLst/>
              <a:latin typeface="Arial" panose="020B0604020202020204" pitchFamily="34" charset="0"/>
              <a:cs typeface="Arial" panose="020B0604020202020204" pitchFamily="34" charset="0"/>
            </a:endParaRPr>
          </a:p>
          <a:p>
            <a:pPr lvl="0"/>
            <a:endParaRPr lang="en-US" dirty="0">
              <a:latin typeface="Arial"/>
              <a:cs typeface="Arial"/>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758865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0" i="0" kern="1200" dirty="0">
                <a:solidFill>
                  <a:schemeClr val="tx1"/>
                </a:solidFill>
                <a:effectLst/>
                <a:latin typeface="+mn-lt"/>
              </a:rPr>
              <a:t>Smoking contributes to poor mental health:</a:t>
            </a:r>
            <a:r>
              <a:rPr lang="en-US" dirty="0">
                <a:latin typeface="+mn-lt"/>
              </a:rPr>
              <a:t> </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more severe symptoms of psychosis</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higher rates of depression</a:t>
            </a:r>
            <a:endParaRPr lang="en-CA" sz="1200" b="0" i="0" kern="1200" dirty="0">
              <a:solidFill>
                <a:schemeClr val="tx1"/>
              </a:solidFill>
              <a:effectLst/>
              <a:latin typeface="+mn-lt"/>
            </a:endParaRPr>
          </a:p>
          <a:p>
            <a:pPr marL="1085850" lvl="2" indent="-171450">
              <a:buFont typeface="Arial" panose="020B0604020202020204" pitchFamily="34" charset="0"/>
              <a:buChar char="•"/>
            </a:pPr>
            <a:r>
              <a:rPr lang="en-US" sz="1200" b="0" i="0" kern="1200" dirty="0">
                <a:solidFill>
                  <a:schemeClr val="tx1"/>
                </a:solidFill>
                <a:effectLst/>
                <a:latin typeface="+mn-lt"/>
              </a:rPr>
              <a:t>longer time in </a:t>
            </a:r>
            <a:r>
              <a:rPr lang="en-US" dirty="0">
                <a:latin typeface="+mn-lt"/>
              </a:rPr>
              <a:t>hospital</a:t>
            </a:r>
            <a:endParaRPr lang="en-CA" dirty="0">
              <a:latin typeface="+mn-lt"/>
            </a:endParaRPr>
          </a:p>
          <a:p>
            <a:pPr marL="1085850" lvl="2" indent="-171450">
              <a:buFont typeface="Arial" panose="020B0604020202020204" pitchFamily="34" charset="0"/>
              <a:buChar char="•"/>
            </a:pPr>
            <a:r>
              <a:rPr lang="en-US" dirty="0">
                <a:latin typeface="+mn-lt"/>
              </a:rPr>
              <a:t>higher</a:t>
            </a:r>
            <a:r>
              <a:rPr lang="en-US" sz="1200" b="0" i="0" kern="1200" dirty="0">
                <a:solidFill>
                  <a:schemeClr val="tx1"/>
                </a:solidFill>
                <a:effectLst/>
                <a:latin typeface="+mn-lt"/>
              </a:rPr>
              <a:t> doses of some psychotropic medications (up to 50%)</a:t>
            </a:r>
            <a:endParaRPr lang="en-CA" sz="1200" b="0" i="0" kern="1200" dirty="0">
              <a:solidFill>
                <a:schemeClr val="tx1"/>
              </a:solidFill>
              <a:effectLst/>
              <a:latin typeface="+mn-lt"/>
            </a:endParaRPr>
          </a:p>
          <a:p>
            <a:r>
              <a:rPr lang="en-CA" sz="1200" b="0" i="0" kern="1200" dirty="0">
                <a:solidFill>
                  <a:schemeClr val="tx1"/>
                </a:solidFill>
                <a:effectLst/>
                <a:latin typeface="+mn-lt"/>
              </a:rPr>
              <a:t> </a:t>
            </a:r>
          </a:p>
          <a:p>
            <a:r>
              <a:rPr lang="en-GB" sz="1200" b="0" i="0" kern="1200" dirty="0">
                <a:solidFill>
                  <a:schemeClr val="tx1"/>
                </a:solidFill>
                <a:effectLst/>
                <a:latin typeface="+mn-lt"/>
              </a:rPr>
              <a:t>Recent research suggests that smoking increases the risk of </a:t>
            </a:r>
            <a:r>
              <a:rPr lang="en-CA" dirty="0">
                <a:solidFill>
                  <a:srgbClr val="3F3F3F"/>
                </a:solidFill>
                <a:effectLst/>
                <a:latin typeface="+mn-lt"/>
              </a:rPr>
              <a:t>of onset of schizophrenia and depression</a:t>
            </a:r>
            <a:r>
              <a:rPr lang="en-GB" sz="1200" b="0" i="0" kern="1200" dirty="0">
                <a:solidFill>
                  <a:schemeClr val="tx1"/>
                </a:solidFill>
                <a:effectLst/>
                <a:latin typeface="+mn-lt"/>
              </a:rPr>
              <a:t> becoming psychotic or depressed in the first place </a:t>
            </a:r>
            <a:r>
              <a:rPr lang="en-US" sz="1200" b="0" i="0" kern="1200" dirty="0">
                <a:solidFill>
                  <a:schemeClr val="tx1"/>
                </a:solidFill>
                <a:effectLst/>
                <a:latin typeface="+mn-lt"/>
              </a:rPr>
              <a:t>and an earlier age of onset of psychotic illness.</a:t>
            </a:r>
            <a:r>
              <a:rPr lang="en-US" dirty="0">
                <a:latin typeface="+mn-lt"/>
              </a:rPr>
              <a:t> </a:t>
            </a:r>
            <a:endParaRPr lang="en-CA" dirty="0">
              <a:latin typeface="+mn-lt"/>
            </a:endParaRPr>
          </a:p>
          <a:p>
            <a:endParaRPr lang="en-CA" b="1" dirty="0">
              <a:latin typeface="+mn-lt"/>
            </a:endParaRPr>
          </a:p>
          <a:p>
            <a:pPr>
              <a:defRPr/>
            </a:pPr>
            <a:r>
              <a:rPr lang="en-CA" dirty="0">
                <a:solidFill>
                  <a:srgbClr val="3F3F3F"/>
                </a:solidFill>
                <a:effectLst/>
                <a:latin typeface="+mn-lt"/>
                <a:cs typeface="Helvetica"/>
              </a:rPr>
              <a:t>Importantly, staff facilitating smoking or not treating tobacco dependence directly contributes </a:t>
            </a:r>
            <a:r>
              <a:rPr lang="en-CA" dirty="0">
                <a:solidFill>
                  <a:srgbClr val="3F3F3F"/>
                </a:solidFill>
                <a:latin typeface="+mn-lt"/>
                <a:cs typeface="Helvetica"/>
              </a:rPr>
              <a:t>to exploitation and stigma of persons with mental illness. </a:t>
            </a:r>
            <a:endParaRPr lang="en-CA" dirty="0">
              <a:solidFill>
                <a:srgbClr val="3F3F3F"/>
              </a:solidFill>
              <a:effectLst/>
              <a:latin typeface="+mn-lt"/>
              <a:cs typeface="Helvetica"/>
            </a:endParaRPr>
          </a:p>
          <a:p>
            <a:endParaRPr lang="en-CA" b="1" dirty="0">
              <a:latin typeface="+mn-lt"/>
            </a:endParaRPr>
          </a:p>
          <a:p>
            <a:r>
              <a:rPr lang="en-CA" b="1" dirty="0">
                <a:latin typeface="+mn-lt"/>
              </a:rPr>
              <a:t>Large group exercise: </a:t>
            </a:r>
            <a:r>
              <a:rPr lang="en-CA" dirty="0">
                <a:solidFill>
                  <a:srgbClr val="3F3F3F"/>
                </a:solidFill>
                <a:effectLst/>
                <a:latin typeface="+mn-lt"/>
              </a:rPr>
              <a:t>Ask trainees about what examples of exploitation and stigma they have seen . Ask participants to reflect on how they contribute to this? </a:t>
            </a:r>
          </a:p>
          <a:p>
            <a:endParaRPr lang="en-CA" b="1" dirty="0">
              <a:latin typeface="+mn-lt"/>
            </a:endParaRPr>
          </a:p>
          <a:p>
            <a:r>
              <a:rPr lang="en-CA" sz="1200" b="1" i="0" kern="1200" dirty="0">
                <a:solidFill>
                  <a:schemeClr val="tx1"/>
                </a:solidFill>
                <a:effectLst/>
                <a:latin typeface="+mn-lt"/>
              </a:rPr>
              <a:t>Sources:</a:t>
            </a:r>
            <a:r>
              <a:rPr lang="en-CA" b="1" dirty="0">
                <a:latin typeface="+mn-lt"/>
              </a:rPr>
              <a:t> </a:t>
            </a:r>
          </a:p>
          <a:p>
            <a:pPr marL="171450" indent="-171450">
              <a:buFont typeface="Arial" panose="020B0604020202020204" pitchFamily="34" charset="0"/>
              <a:buChar char="•"/>
            </a:pPr>
            <a:r>
              <a:rPr lang="en-CA" b="0" dirty="0">
                <a:latin typeface="+mn-lt"/>
              </a:rPr>
              <a:t>NCSCT Smoking and mental health. A briefing for HCP. https://www.ncsct.co.uk/publications/Smoking_cessation_and_Mental_Health_briefing  </a:t>
            </a:r>
          </a:p>
          <a:p>
            <a:pPr marL="171450" indent="-171450">
              <a:buFont typeface="Arial" panose="020B0604020202020204" pitchFamily="34" charset="0"/>
              <a:buChar char="•"/>
            </a:pPr>
            <a:r>
              <a:rPr lang="en-CA" sz="1200" b="0" i="0" kern="1200" dirty="0">
                <a:solidFill>
                  <a:schemeClr val="tx1"/>
                </a:solidFill>
                <a:effectLst/>
                <a:latin typeface="+mn-lt"/>
              </a:rPr>
              <a:t>Wootton RE, Richmond RC, Stuijfzand BG, et al. Evidence for causal effects of lifetime smoking on risk for depression and schizophrenia: a Mendelian randomisation study. Psychol Med. 2020 Oct;50(14):2435-2443. doi: 10.1017/S0033291719002678. Epub 2019 Nov 6. PMID: 31689377; PMCID: PMC7610182.</a:t>
            </a:r>
          </a:p>
          <a:p>
            <a:pPr marL="171450" lvl="0" indent="-171450">
              <a:buFont typeface="Arial" panose="020B0604020202020204" pitchFamily="34" charset="0"/>
              <a:buChar char="•"/>
            </a:pPr>
            <a:r>
              <a:rPr lang="en-CA" sz="1200" b="0" i="0" kern="1200" dirty="0">
                <a:solidFill>
                  <a:schemeClr val="tx1"/>
                </a:solidFill>
                <a:effectLst/>
                <a:latin typeface="+mn-lt"/>
              </a:rPr>
              <a:t>Vermeulen, J., Wootton, R., Treur, J et al. Smoking and the risk for bipolar disorder: Evidence from a bidirectional Mendelian randomisation study. </a:t>
            </a:r>
            <a:r>
              <a:rPr lang="en-CA" sz="1200" b="0" i="1" kern="1200" dirty="0">
                <a:solidFill>
                  <a:schemeClr val="tx1"/>
                </a:solidFill>
                <a:effectLst/>
                <a:latin typeface="+mn-lt"/>
              </a:rPr>
              <a:t>The British Journal of Psychiatry,</a:t>
            </a:r>
            <a:r>
              <a:rPr lang="en-CA" sz="1200" b="0" i="0" kern="1200" dirty="0">
                <a:solidFill>
                  <a:schemeClr val="tx1"/>
                </a:solidFill>
                <a:effectLst/>
                <a:latin typeface="+mn-lt"/>
              </a:rPr>
              <a:t> 2021:</a:t>
            </a:r>
            <a:r>
              <a:rPr lang="en-CA" sz="1200" b="0" i="1" kern="1200" dirty="0">
                <a:solidFill>
                  <a:schemeClr val="tx1"/>
                </a:solidFill>
                <a:effectLst/>
                <a:latin typeface="+mn-lt"/>
              </a:rPr>
              <a:t>218</a:t>
            </a:r>
            <a:r>
              <a:rPr lang="en-CA" sz="1200" b="0" i="0" kern="1200" dirty="0">
                <a:solidFill>
                  <a:schemeClr val="tx1"/>
                </a:solidFill>
                <a:effectLst/>
                <a:latin typeface="+mn-lt"/>
              </a:rPr>
              <a:t>(2), 88-94. doi:10.1192/bjp.2019.202</a:t>
            </a:r>
          </a:p>
          <a:p>
            <a:pPr marL="171450" lvl="0" indent="-171450">
              <a:buFont typeface="Arial" panose="020B0604020202020204" pitchFamily="34" charset="0"/>
              <a:buChar char="•"/>
            </a:pPr>
            <a:r>
              <a:rPr lang="en-CA" sz="1200" b="0" i="0" kern="1200" dirty="0">
                <a:solidFill>
                  <a:schemeClr val="tx1"/>
                </a:solidFill>
                <a:effectLst/>
                <a:latin typeface="+mn-lt"/>
              </a:rPr>
              <a:t>Vermeulen J, Schirmbeck F, Blankers et al. Smoking, symptoms, and quality of life in patients with psychosis, siblings, and healthy controls: a prospective, longitudinal cohort study. Lancet Psychiatry. 2019 Jan;6(1):25-34. doi: 10.1016/S2215-0366(18)30424-3. Epub 2018 Dec 5. Erratum in: Lancet Psychiatry. 2019 Feb;6(2):e5. PMID: 30527763.</a:t>
            </a:r>
          </a:p>
          <a:p>
            <a:pPr marL="171450" lvl="0" indent="-171450">
              <a:buFont typeface="Arial" panose="020B0604020202020204" pitchFamily="34" charset="0"/>
              <a:buChar char="•"/>
            </a:pPr>
            <a:r>
              <a:rPr lang="en-CA" sz="1200" b="0" i="0" kern="1200" dirty="0">
                <a:solidFill>
                  <a:schemeClr val="tx1"/>
                </a:solidFill>
                <a:effectLst/>
                <a:latin typeface="+mn-lt"/>
              </a:rPr>
              <a:t>Mustonen A, Ahokas T, Nordström T, et al. Smokin' hot: adolescent smoking and the risk of psychosis. Acta Psychiatr Scand. 2018 Jul;138(1):5-14. doi: 10.1111/acps.12863. Epub 2018 Feb 18. PMID: 29457219.</a:t>
            </a:r>
          </a:p>
          <a:p>
            <a:pPr marL="171450" indent="-171450">
              <a:buFont typeface="Arial" panose="020B0604020202020204" pitchFamily="34" charset="0"/>
              <a:buChar char="•"/>
            </a:pPr>
            <a:r>
              <a:rPr lang="en-CA" sz="1200" b="0" i="0" kern="1200" dirty="0">
                <a:solidFill>
                  <a:schemeClr val="tx1"/>
                </a:solidFill>
                <a:effectLst/>
                <a:latin typeface="+mn-lt"/>
              </a:rPr>
              <a:t>Vermeulen et al (2018) BJP </a:t>
            </a:r>
            <a:r>
              <a:rPr lang="en-CA" sz="1200" b="0" i="1" kern="1200" dirty="0">
                <a:solidFill>
                  <a:schemeClr val="tx1"/>
                </a:solidFill>
                <a:effectLst/>
                <a:latin typeface="+mn-lt"/>
              </a:rPr>
              <a:t>218</a:t>
            </a:r>
            <a:r>
              <a:rPr lang="en-CA" sz="1200" b="0" i="0" kern="1200" dirty="0">
                <a:solidFill>
                  <a:schemeClr val="tx1"/>
                </a:solidFill>
                <a:effectLst/>
                <a:latin typeface="+mn-lt"/>
              </a:rPr>
              <a:t>(2), 88-94;</a:t>
            </a:r>
            <a:r>
              <a:rPr lang="en-CA" dirty="0">
                <a:latin typeface="+mn-lt"/>
              </a:rPr>
              <a:t> </a:t>
            </a:r>
            <a:endParaRPr lang="en-CA" sz="1200" b="0" i="0" kern="1200" dirty="0">
              <a:solidFill>
                <a:schemeClr val="tx1"/>
              </a:solidFill>
              <a:effectLst/>
              <a:latin typeface="+mn-lt"/>
              <a:ea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97491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b="1" i="0" kern="1200" dirty="0">
                <a:solidFill>
                  <a:schemeClr val="tx1"/>
                </a:solidFill>
                <a:effectLst/>
                <a:latin typeface="+mn-lt"/>
                <a:ea typeface="Geneva" pitchFamily="-109" charset="0"/>
                <a:cs typeface="Geneva" pitchFamily="-109" charset="0"/>
              </a:rPr>
              <a:t>[Animated slide: on each click a point on the list will appear] </a:t>
            </a:r>
            <a:endParaRPr lang="en-CA" sz="1200" b="0" i="0" kern="1200" dirty="0">
              <a:solidFill>
                <a:schemeClr val="tx1"/>
              </a:solidFill>
              <a:effectLst/>
              <a:latin typeface="+mn-lt"/>
              <a:ea typeface="Geneva" pitchFamily="-109" charset="0"/>
              <a:cs typeface="Geneva" pitchFamily="-109" charset="0"/>
            </a:endParaRPr>
          </a:p>
          <a:p>
            <a:r>
              <a:rPr lang="en-CA" sz="1200" b="1"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rPr>
              <a:t>A really important issue is that smoking exacerbates poverty for a large </a:t>
            </a:r>
            <a:r>
              <a:rPr lang="en-US" dirty="0">
                <a:latin typeface="+mn-lt"/>
              </a:rPr>
              <a:t>proportion of</a:t>
            </a:r>
            <a:r>
              <a:rPr lang="en-US" sz="1200" b="0" i="0" kern="1200" dirty="0">
                <a:solidFill>
                  <a:schemeClr val="tx1"/>
                </a:solidFill>
                <a:effectLst/>
                <a:latin typeface="+mn-lt"/>
              </a:rPr>
              <a:t> adults with mental illness.</a:t>
            </a:r>
            <a:r>
              <a:rPr lang="en-US" dirty="0">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ea typeface="Geneva" pitchFamily="-109" charset="0"/>
                <a:cs typeface="Geneva" pitchFamily="-109" charset="0"/>
              </a:rPr>
              <a:t> </a:t>
            </a:r>
            <a:endParaRPr lang="en-CA" sz="1200" b="0" i="0" kern="1200" dirty="0">
              <a:solidFill>
                <a:schemeClr val="tx1"/>
              </a:solidFill>
              <a:effectLst/>
              <a:latin typeface="+mn-lt"/>
              <a:ea typeface="Geneva" pitchFamily="-109" charset="0"/>
              <a:cs typeface="Geneva" pitchFamily="-109" charset="0"/>
            </a:endParaRPr>
          </a:p>
          <a:p>
            <a:r>
              <a:rPr lang="en-US" sz="1200" b="0" i="0" kern="1200" dirty="0">
                <a:solidFill>
                  <a:schemeClr val="tx1"/>
                </a:solidFill>
                <a:effectLst/>
                <a:latin typeface="+mn-lt"/>
                <a:ea typeface="Geneva" pitchFamily="-109" charset="0"/>
                <a:cs typeface="Geneva" pitchFamily="-109" charset="0"/>
              </a:rPr>
              <a:t>Here is what we know: </a:t>
            </a:r>
            <a:endParaRPr lang="en-CA" sz="1200" b="0" i="0" kern="1200" dirty="0">
              <a:solidFill>
                <a:schemeClr val="tx1"/>
              </a:solidFill>
              <a:effectLst/>
              <a:latin typeface="+mn-lt"/>
              <a:ea typeface="Geneva" pitchFamily="-109" charset="0"/>
              <a:cs typeface="Geneva" pitchFamily="-109" charset="0"/>
            </a:endParaRPr>
          </a:p>
          <a:p>
            <a:pPr marL="171450" indent="-171450">
              <a:buFont typeface="Arial" panose="020B0604020202020204" pitchFamily="34" charset="0"/>
              <a:buChar char="•"/>
            </a:pPr>
            <a:r>
              <a:rPr lang="en-US" sz="1200" b="0" i="0" kern="1200" dirty="0">
                <a:solidFill>
                  <a:schemeClr val="tx1"/>
                </a:solidFill>
                <a:effectLst/>
                <a:latin typeface="+mn-lt"/>
              </a:rPr>
              <a:t>900k – 1.2 million people with a mental health disorder</a:t>
            </a:r>
            <a:r>
              <a:rPr lang="en-US" dirty="0">
                <a:latin typeface="+mn-lt"/>
              </a:rPr>
              <a:t> </a:t>
            </a:r>
            <a:r>
              <a:rPr lang="en-US" sz="1200" b="0" i="0" kern="1200" dirty="0">
                <a:solidFill>
                  <a:schemeClr val="tx1"/>
                </a:solidFill>
                <a:effectLst/>
                <a:latin typeface="+mn-lt"/>
              </a:rPr>
              <a:t>are living in poverty and are current smokers.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rPr>
              <a:t>People with SMI spend approximately one third of their income on cigarettes.</a:t>
            </a:r>
            <a:endParaRPr lang="en-CA" sz="1200" b="0" i="0" kern="1200" dirty="0">
              <a:solidFill>
                <a:schemeClr val="tx1"/>
              </a:solidFill>
              <a:effectLst/>
              <a:latin typeface="+mn-lt"/>
            </a:endParaRPr>
          </a:p>
          <a:p>
            <a:pPr marL="171450" lvl="0" indent="-171450">
              <a:buFont typeface="Arial" panose="020B0604020202020204" pitchFamily="34" charset="0"/>
              <a:buChar char="•"/>
            </a:pPr>
            <a:r>
              <a:rPr lang="en-US" sz="1200" b="0" i="0" kern="1200" dirty="0">
                <a:solidFill>
                  <a:schemeClr val="tx1"/>
                </a:solidFill>
                <a:effectLst/>
                <a:latin typeface="+mn-lt"/>
                <a:ea typeface="Geneva" pitchFamily="-109" charset="0"/>
                <a:cs typeface="Geneva" pitchFamily="-109" charset="0"/>
              </a:rPr>
              <a:t>Average of £1220 – 2200 / year in disposable income spent on cigarettes.</a:t>
            </a:r>
            <a:endParaRPr lang="en-CA" sz="1200" b="0" i="0" kern="1200" dirty="0">
              <a:solidFill>
                <a:schemeClr val="tx1"/>
              </a:solidFill>
              <a:effectLst/>
              <a:latin typeface="+mn-lt"/>
              <a:ea typeface="Geneva" pitchFamily="-109" charset="0"/>
              <a:cs typeface="Geneva" pitchFamily="-109" charset="0"/>
            </a:endParaRPr>
          </a:p>
          <a:p>
            <a:pPr marL="171450" indent="-171450">
              <a:buFont typeface="Arial" panose="020B0604020202020204" pitchFamily="34" charset="0"/>
              <a:buChar char="•"/>
            </a:pPr>
            <a:r>
              <a:rPr lang="en-US" sz="1200" b="0" i="0" kern="1200" dirty="0">
                <a:solidFill>
                  <a:schemeClr val="tx1"/>
                </a:solidFill>
                <a:effectLst/>
                <a:latin typeface="+mn-lt"/>
              </a:rPr>
              <a:t>For a significant proportion their smoking is placing them</a:t>
            </a:r>
            <a:r>
              <a:rPr lang="en-US" dirty="0">
                <a:latin typeface="+mn-lt"/>
              </a:rPr>
              <a:t> </a:t>
            </a:r>
            <a:r>
              <a:rPr lang="en-US" sz="1200" b="0" i="0" kern="1200" dirty="0">
                <a:solidFill>
                  <a:schemeClr val="tx1"/>
                </a:solidFill>
                <a:effectLst/>
                <a:latin typeface="+mn-lt"/>
              </a:rPr>
              <a:t>below the poverty line.</a:t>
            </a:r>
            <a:r>
              <a:rPr lang="en-US" dirty="0">
                <a:latin typeface="+mn-lt"/>
              </a:rPr>
              <a:t> </a:t>
            </a:r>
            <a:endParaRPr lang="en-CA" sz="1200" b="0" i="0" kern="1200" dirty="0">
              <a:solidFill>
                <a:schemeClr val="tx1"/>
              </a:solidFill>
              <a:effectLst/>
              <a:latin typeface="+mn-lt"/>
            </a:endParaRPr>
          </a:p>
          <a:p>
            <a:pPr marL="171450" lvl="0" indent="-171450">
              <a:buFont typeface="Arial" panose="020B0604020202020204" pitchFamily="34" charset="0"/>
              <a:buChar char="•"/>
            </a:pPr>
            <a:endParaRPr lang="en-CA" sz="1200" b="0" i="0" kern="1200" dirty="0">
              <a:solidFill>
                <a:schemeClr val="tx1"/>
              </a:solidFill>
              <a:effectLst/>
              <a:latin typeface="+mn-lt"/>
              <a:ea typeface="Geneva" pitchFamily="-109" charset="0"/>
              <a:cs typeface="Geneva" pitchFamily="-109" charset="0"/>
            </a:endParaRPr>
          </a:p>
          <a:p>
            <a:pPr marL="0" lvl="0" indent="0">
              <a:buFontTx/>
              <a:buNone/>
            </a:pPr>
            <a:r>
              <a:rPr lang="en-US" sz="1200" b="0" i="0" kern="1200" dirty="0">
                <a:solidFill>
                  <a:schemeClr val="tx1"/>
                </a:solidFill>
                <a:effectLst/>
                <a:latin typeface="+mn-lt"/>
                <a:ea typeface="Geneva" pitchFamily="-109" charset="0"/>
                <a:cs typeface="Geneva" pitchFamily="-109" charset="0"/>
              </a:rPr>
              <a:t>As you can see from this last set of slides, helping someone to stop smoking is truly a lifesaving and life enhancing intervention.</a:t>
            </a:r>
            <a:endParaRPr lang="en-CA" sz="1200" b="0" i="0" kern="1200" dirty="0">
              <a:solidFill>
                <a:schemeClr val="tx1"/>
              </a:solidFill>
              <a:effectLst/>
              <a:latin typeface="+mn-lt"/>
              <a:ea typeface="Geneva" pitchFamily="-109" charset="0"/>
              <a:cs typeface="Geneva" pitchFamily="-109" charset="0"/>
            </a:endParaRPr>
          </a:p>
          <a:p>
            <a:endParaRPr lang="en-GB" altLang="en-US" dirty="0">
              <a:latin typeface="+mn-lt"/>
              <a:ea typeface="ＭＳ Ｐゴシック" charset="-128"/>
            </a:endParaRPr>
          </a:p>
          <a:p>
            <a:r>
              <a:rPr lang="en-CA" sz="1200" b="1" i="0" kern="1200" dirty="0">
                <a:solidFill>
                  <a:schemeClr val="tx1"/>
                </a:solidFill>
                <a:effectLst/>
                <a:latin typeface="+mn-lt"/>
              </a:rPr>
              <a:t>Sources:</a:t>
            </a:r>
            <a:r>
              <a:rPr lang="en-CA" b="1" dirty="0">
                <a:latin typeface="+mn-lt"/>
              </a:rPr>
              <a:t> </a:t>
            </a:r>
          </a:p>
          <a:p>
            <a:r>
              <a:rPr lang="en-US" sz="1200" dirty="0">
                <a:solidFill>
                  <a:schemeClr val="accent3"/>
                </a:solidFill>
                <a:latin typeface="+mn-lt"/>
                <a:cs typeface="Arial" panose="020B0604020202020204" pitchFamily="34" charset="0"/>
              </a:rPr>
              <a:t>ASH. The Stolen Years: The Mental Health And Smoking Action Report. 2016 </a:t>
            </a:r>
            <a:endParaRPr lang="en-GB" altLang="en-US" dirty="0">
              <a:latin typeface="+mn-lt"/>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258973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rPr>
              <a:t>[</a:t>
            </a:r>
            <a:r>
              <a:rPr lang="en-US" b="1" dirty="0">
                <a:latin typeface="+mn-lt"/>
              </a:rPr>
              <a:t>Animated slide, Read </a:t>
            </a:r>
            <a:r>
              <a:rPr lang="en-US" sz="1200" b="1" i="0" kern="1200" dirty="0">
                <a:solidFill>
                  <a:schemeClr val="tx1"/>
                </a:solidFill>
                <a:effectLst/>
                <a:latin typeface="+mn-lt"/>
              </a:rPr>
              <a:t>the question aloud]</a:t>
            </a:r>
            <a:r>
              <a:rPr lang="en-US" b="1" dirty="0">
                <a:latin typeface="+mn-lt"/>
              </a:rPr>
              <a:t> </a:t>
            </a:r>
            <a:endParaRPr lang="en-CA" sz="1200" b="0" i="0" kern="1200" dirty="0">
              <a:solidFill>
                <a:schemeClr val="tx1"/>
              </a:solidFill>
              <a:effectLst/>
              <a:latin typeface="+mn-lt"/>
            </a:endParaRPr>
          </a:p>
          <a:p>
            <a:r>
              <a:rPr lang="en-CA" sz="1200" b="1" i="0" kern="1200" dirty="0">
                <a:solidFill>
                  <a:schemeClr val="tx1"/>
                </a:solidFill>
                <a:effectLst/>
                <a:latin typeface="+mn-lt"/>
              </a:rPr>
              <a:t> </a:t>
            </a:r>
            <a:endParaRPr lang="en-CA" sz="1200" b="0" i="0" kern="1200" dirty="0">
              <a:solidFill>
                <a:schemeClr val="tx1"/>
              </a:solidFill>
              <a:effectLst/>
              <a:latin typeface="+mn-lt"/>
            </a:endParaRPr>
          </a:p>
          <a:p>
            <a:r>
              <a:rPr lang="en-US" sz="1200" b="0" i="0" kern="1200" dirty="0">
                <a:solidFill>
                  <a:schemeClr val="tx1"/>
                </a:solidFill>
                <a:effectLst/>
                <a:latin typeface="+mn-lt"/>
              </a:rPr>
              <a:t>Click to display correct response: False</a:t>
            </a:r>
            <a:endParaRPr lang="en-CA" sz="1200" b="0" i="0" kern="1200" dirty="0">
              <a:solidFill>
                <a:schemeClr val="tx1"/>
              </a:solidFill>
              <a:effectLst/>
              <a:latin typeface="+mn-lt"/>
            </a:endParaRPr>
          </a:p>
          <a:p>
            <a:endParaRPr lang="en-US" dirty="0">
              <a:latin typeface="+mn-lt"/>
            </a:endParaRPr>
          </a:p>
          <a:p>
            <a:r>
              <a:rPr lang="en-US" dirty="0">
                <a:latin typeface="+mn-lt"/>
              </a:rPr>
              <a:t>[Next slide provides explanation]</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40744181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2658196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48844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5334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2843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630978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329751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9935221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31769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9" r:id="rId15"/>
    <p:sldLayoutId id="2147483681" r:id="rId16"/>
    <p:sldLayoutId id="2147483682" r:id="rId17"/>
    <p:sldLayoutId id="2147483683" r:id="rId18"/>
    <p:sldLayoutId id="2147483684" r:id="rId19"/>
    <p:sldLayoutId id="2147483689" r:id="rId20"/>
    <p:sldLayoutId id="2147483690" r:id="rId21"/>
    <p:sldLayoutId id="2147483691" r:id="rId22"/>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52.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6.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33C355-53C8-9979-BED2-5DF8C2C35006}"/>
              </a:ext>
            </a:extLst>
          </p:cNvPr>
          <p:cNvSpPr>
            <a:spLocks noGrp="1"/>
          </p:cNvSpPr>
          <p:nvPr>
            <p:ph type="body" sz="quarter" idx="10"/>
          </p:nvPr>
        </p:nvSpPr>
        <p:spPr/>
        <p:txBody>
          <a:bodyPr/>
          <a:lstStyle/>
          <a:p>
            <a:r>
              <a:rPr lang="en-US" dirty="0">
                <a:latin typeface="Arial"/>
                <a:cs typeface="Arial"/>
              </a:rPr>
              <a:t>Mental illness, smoking and stopping: changing lives</a:t>
            </a:r>
          </a:p>
        </p:txBody>
      </p:sp>
    </p:spTree>
    <p:extLst>
      <p:ext uri="{BB962C8B-B14F-4D97-AF65-F5344CB8AC3E}">
        <p14:creationId xmlns:p14="http://schemas.microsoft.com/office/powerpoint/2010/main" val="24396821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D1136B-07A4-859A-CDC0-421C0901EBFB}"/>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Rectangle 3">
            <a:extLst>
              <a:ext uri="{FF2B5EF4-FFF2-40B4-BE49-F238E27FC236}">
                <a16:creationId xmlns:a16="http://schemas.microsoft.com/office/drawing/2014/main" id="{BFB1F122-8A98-3C70-092A-A2A4708F1E64}"/>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7" name="Rounded Rectangle 76">
            <a:extLst>
              <a:ext uri="{FF2B5EF4-FFF2-40B4-BE49-F238E27FC236}">
                <a16:creationId xmlns:a16="http://schemas.microsoft.com/office/drawing/2014/main" id="{E84D7B3B-7AA0-69A4-2093-0DFFECB3C28F}"/>
              </a:ext>
            </a:extLst>
          </p:cNvPr>
          <p:cNvSpPr/>
          <p:nvPr/>
        </p:nvSpPr>
        <p:spPr bwMode="auto">
          <a:xfrm>
            <a:off x="684213" y="182002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itle 1">
            <a:extLst>
              <a:ext uri="{FF2B5EF4-FFF2-40B4-BE49-F238E27FC236}">
                <a16:creationId xmlns:a16="http://schemas.microsoft.com/office/drawing/2014/main" id="{0BCECC29-4697-5C3F-E548-9E53FBACC043}"/>
              </a:ext>
            </a:extLst>
          </p:cNvPr>
          <p:cNvSpPr txBox="1">
            <a:spLocks/>
          </p:cNvSpPr>
          <p:nvPr/>
        </p:nvSpPr>
        <p:spPr bwMode="auto">
          <a:xfrm>
            <a:off x="968043" y="350791"/>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570" algn="ctr">
              <a:lnSpc>
                <a:spcPts val="2800"/>
              </a:lnSpc>
            </a:pPr>
            <a:r>
              <a:rPr lang="en-US" sz="2200" dirty="0">
                <a:solidFill>
                  <a:schemeClr val="accent3">
                    <a:lumMod val="40000"/>
                    <a:lumOff val="60000"/>
                  </a:schemeClr>
                </a:solidFill>
                <a:effectLst>
                  <a:glow>
                    <a:schemeClr val="bg1">
                      <a:alpha val="70000"/>
                    </a:schemeClr>
                  </a:glow>
                </a:effectLst>
                <a:latin typeface="Arial"/>
                <a:cs typeface="Arial"/>
              </a:rPr>
              <a:t>People with mental health conditions are</a:t>
            </a:r>
            <a:r>
              <a:rPr lang="en-US" sz="2400" dirty="0">
                <a:solidFill>
                  <a:schemeClr val="accent3">
                    <a:lumMod val="40000"/>
                    <a:lumOff val="60000"/>
                  </a:schemeClr>
                </a:solidFill>
                <a:effectLst>
                  <a:glow>
                    <a:schemeClr val="bg1">
                      <a:alpha val="70000"/>
                    </a:schemeClr>
                  </a:glow>
                </a:effectLst>
                <a:latin typeface="Arial"/>
                <a:cs typeface="Arial"/>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600" b="1" dirty="0">
                <a:effectLst>
                  <a:glow>
                    <a:schemeClr val="bg1">
                      <a:alpha val="70000"/>
                    </a:schemeClr>
                  </a:glow>
                </a:effectLst>
                <a:latin typeface="Arial"/>
                <a:cs typeface="Arial"/>
              </a:rPr>
              <a:t>just as likely to want to quit</a:t>
            </a:r>
            <a:r>
              <a:rPr lang="en-US" sz="2400" dirty="0">
                <a:effectLst>
                  <a:glow>
                    <a:schemeClr val="bg1">
                      <a:alpha val="70000"/>
                    </a:schemeClr>
                  </a:glow>
                </a:effectLst>
                <a:latin typeface="Arial"/>
                <a:cs typeface="Arial"/>
              </a:rPr>
              <a:t> </a:t>
            </a:r>
            <a:br>
              <a:rPr lang="en-US" sz="2400" dirty="0">
                <a:effectLst>
                  <a:glow>
                    <a:schemeClr val="bg1">
                      <a:alpha val="70000"/>
                    </a:schemeClr>
                  </a:glow>
                </a:effectLst>
                <a:latin typeface="Arial" panose="020B0604020202020204" pitchFamily="34" charset="0"/>
                <a:cs typeface="Arial" panose="020B0604020202020204" pitchFamily="34" charset="0"/>
              </a:rPr>
            </a:br>
            <a:r>
              <a:rPr lang="en-US" sz="2200" dirty="0">
                <a:solidFill>
                  <a:schemeClr val="accent3">
                    <a:lumMod val="40000"/>
                    <a:lumOff val="60000"/>
                  </a:schemeClr>
                </a:solidFill>
                <a:effectLst>
                  <a:glow>
                    <a:schemeClr val="bg1">
                      <a:alpha val="70000"/>
                    </a:schemeClr>
                  </a:glow>
                </a:effectLst>
                <a:latin typeface="Arial"/>
                <a:cs typeface="Arial"/>
              </a:rPr>
              <a:t>as the general population of smokers</a:t>
            </a:r>
            <a:endParaRPr lang="en-US">
              <a:solidFill>
                <a:schemeClr val="accent3">
                  <a:lumMod val="40000"/>
                  <a:lumOff val="60000"/>
                </a:schemeClr>
              </a:solidFill>
              <a:latin typeface="Arial"/>
              <a:cs typeface="Arial"/>
            </a:endParaRPr>
          </a:p>
        </p:txBody>
      </p:sp>
      <p:sp>
        <p:nvSpPr>
          <p:cNvPr id="3" name="Text Placeholder 3">
            <a:extLst>
              <a:ext uri="{FF2B5EF4-FFF2-40B4-BE49-F238E27FC236}">
                <a16:creationId xmlns:a16="http://schemas.microsoft.com/office/drawing/2014/main" id="{3C18ACC7-1081-6208-7E35-0C141B0BD6F3}"/>
              </a:ext>
            </a:extLst>
          </p:cNvPr>
          <p:cNvSpPr txBox="1">
            <a:spLocks/>
          </p:cNvSpPr>
          <p:nvPr/>
        </p:nvSpPr>
        <p:spPr>
          <a:xfrm>
            <a:off x="1416824" y="2026958"/>
            <a:ext cx="2324090"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6 out of 10 </a:t>
            </a:r>
            <a:r>
              <a:rPr lang="en-US" sz="1700" dirty="0">
                <a:latin typeface="Arial" panose="020B0604020202020204" pitchFamily="34" charset="0"/>
                <a:cs typeface="Arial" panose="020B0604020202020204" pitchFamily="34" charset="0"/>
              </a:rPr>
              <a:t>people with long- standing MH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conditions report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they want to quit</a:t>
            </a:r>
            <a:endParaRPr lang="en-US" sz="1700" b="1" dirty="0">
              <a:solidFill>
                <a:schemeClr val="bg1"/>
              </a:solidFill>
              <a:latin typeface="Arial" panose="020B0604020202020204" pitchFamily="34" charset="0"/>
              <a:cs typeface="Arial" panose="020B0604020202020204" pitchFamily="34" charset="0"/>
            </a:endParaRPr>
          </a:p>
        </p:txBody>
      </p:sp>
      <p:grpSp>
        <p:nvGrpSpPr>
          <p:cNvPr id="151" name="Group 150">
            <a:extLst>
              <a:ext uri="{FF2B5EF4-FFF2-40B4-BE49-F238E27FC236}">
                <a16:creationId xmlns:a16="http://schemas.microsoft.com/office/drawing/2014/main" id="{4DA53AAF-B1EB-C63E-6FCB-C0156C02C435}"/>
              </a:ext>
            </a:extLst>
          </p:cNvPr>
          <p:cNvGrpSpPr/>
          <p:nvPr/>
        </p:nvGrpSpPr>
        <p:grpSpPr>
          <a:xfrm>
            <a:off x="5206188" y="2141660"/>
            <a:ext cx="2219064" cy="1417444"/>
            <a:chOff x="5206188" y="2141660"/>
            <a:chExt cx="2219064" cy="1417444"/>
          </a:xfrm>
        </p:grpSpPr>
        <p:grpSp>
          <p:nvGrpSpPr>
            <p:cNvPr id="75" name="Group 74">
              <a:extLst>
                <a:ext uri="{FF2B5EF4-FFF2-40B4-BE49-F238E27FC236}">
                  <a16:creationId xmlns:a16="http://schemas.microsoft.com/office/drawing/2014/main" id="{4EC3A1BF-3EB9-FF27-05B8-5D1635A3DA08}"/>
                </a:ext>
              </a:extLst>
            </p:cNvPr>
            <p:cNvGrpSpPr/>
            <p:nvPr/>
          </p:nvGrpSpPr>
          <p:grpSpPr>
            <a:xfrm>
              <a:off x="5206188" y="2141660"/>
              <a:ext cx="2219064" cy="639090"/>
              <a:chOff x="4204393" y="2097098"/>
              <a:chExt cx="2976565" cy="857250"/>
            </a:xfrm>
          </p:grpSpPr>
          <p:grpSp>
            <p:nvGrpSpPr>
              <p:cNvPr id="40" name="Group 39">
                <a:extLst>
                  <a:ext uri="{FF2B5EF4-FFF2-40B4-BE49-F238E27FC236}">
                    <a16:creationId xmlns:a16="http://schemas.microsoft.com/office/drawing/2014/main" id="{450EB2E3-C0DA-4189-5CB6-2E9623EB39C6}"/>
                  </a:ext>
                </a:extLst>
              </p:cNvPr>
              <p:cNvGrpSpPr/>
              <p:nvPr/>
            </p:nvGrpSpPr>
            <p:grpSpPr>
              <a:xfrm>
                <a:off x="4204393" y="2097098"/>
                <a:ext cx="420137" cy="857250"/>
                <a:chOff x="4204393" y="2097098"/>
                <a:chExt cx="420137" cy="857250"/>
              </a:xfrm>
            </p:grpSpPr>
            <p:sp>
              <p:nvSpPr>
                <p:cNvPr id="9" name="Freeform 8">
                  <a:extLst>
                    <a:ext uri="{FF2B5EF4-FFF2-40B4-BE49-F238E27FC236}">
                      <a16:creationId xmlns:a16="http://schemas.microsoft.com/office/drawing/2014/main" id="{618A85C4-9DB1-AE2A-A660-CBC8882911F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81932D2B-736F-26D4-742F-63678B785B1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1" name="Group 40">
                <a:extLst>
                  <a:ext uri="{FF2B5EF4-FFF2-40B4-BE49-F238E27FC236}">
                    <a16:creationId xmlns:a16="http://schemas.microsoft.com/office/drawing/2014/main" id="{E9FF711D-4FCE-0A7A-80BC-17D28E9C98A2}"/>
                  </a:ext>
                </a:extLst>
              </p:cNvPr>
              <p:cNvGrpSpPr/>
              <p:nvPr/>
            </p:nvGrpSpPr>
            <p:grpSpPr>
              <a:xfrm>
                <a:off x="4716301" y="2097098"/>
                <a:ext cx="419100" cy="857250"/>
                <a:chOff x="4783193" y="2097098"/>
                <a:chExt cx="419100" cy="857250"/>
              </a:xfrm>
            </p:grpSpPr>
            <p:sp>
              <p:nvSpPr>
                <p:cNvPr id="12" name="Freeform 11">
                  <a:extLst>
                    <a:ext uri="{FF2B5EF4-FFF2-40B4-BE49-F238E27FC236}">
                      <a16:creationId xmlns:a16="http://schemas.microsoft.com/office/drawing/2014/main" id="{0FA4253F-C91C-EEAF-02BF-8325B60E8F2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C019AFBF-E9ED-FB59-D338-9EEDA697DE1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5" name="Group 44">
                <a:extLst>
                  <a:ext uri="{FF2B5EF4-FFF2-40B4-BE49-F238E27FC236}">
                    <a16:creationId xmlns:a16="http://schemas.microsoft.com/office/drawing/2014/main" id="{8E57E989-B53B-70CC-0851-15557A66CB17}"/>
                  </a:ext>
                </a:extLst>
              </p:cNvPr>
              <p:cNvGrpSpPr/>
              <p:nvPr/>
            </p:nvGrpSpPr>
            <p:grpSpPr>
              <a:xfrm>
                <a:off x="5227172" y="2097098"/>
                <a:ext cx="420137" cy="857250"/>
                <a:chOff x="4204393" y="2097098"/>
                <a:chExt cx="420137" cy="857250"/>
              </a:xfrm>
            </p:grpSpPr>
            <p:sp>
              <p:nvSpPr>
                <p:cNvPr id="46" name="Freeform 45">
                  <a:extLst>
                    <a:ext uri="{FF2B5EF4-FFF2-40B4-BE49-F238E27FC236}">
                      <a16:creationId xmlns:a16="http://schemas.microsoft.com/office/drawing/2014/main" id="{DD1270B1-D774-1C35-28A8-CE445C783D1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47" name="Freeform 46">
                  <a:extLst>
                    <a:ext uri="{FF2B5EF4-FFF2-40B4-BE49-F238E27FC236}">
                      <a16:creationId xmlns:a16="http://schemas.microsoft.com/office/drawing/2014/main" id="{2165D35E-2462-5BF3-BD17-B2E1E75EB0F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8" name="Group 47">
                <a:extLst>
                  <a:ext uri="{FF2B5EF4-FFF2-40B4-BE49-F238E27FC236}">
                    <a16:creationId xmlns:a16="http://schemas.microsoft.com/office/drawing/2014/main" id="{F0445563-581C-573D-19EC-4A200719AE83}"/>
                  </a:ext>
                </a:extLst>
              </p:cNvPr>
              <p:cNvGrpSpPr/>
              <p:nvPr/>
            </p:nvGrpSpPr>
            <p:grpSpPr>
              <a:xfrm>
                <a:off x="5739080" y="2097098"/>
                <a:ext cx="419100" cy="857250"/>
                <a:chOff x="4783193" y="2097098"/>
                <a:chExt cx="419100" cy="857250"/>
              </a:xfrm>
            </p:grpSpPr>
            <p:sp>
              <p:nvSpPr>
                <p:cNvPr id="49" name="Freeform 48">
                  <a:extLst>
                    <a:ext uri="{FF2B5EF4-FFF2-40B4-BE49-F238E27FC236}">
                      <a16:creationId xmlns:a16="http://schemas.microsoft.com/office/drawing/2014/main" id="{512C88B1-2982-0429-651E-AA82038B10E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0" name="Freeform 49">
                  <a:extLst>
                    <a:ext uri="{FF2B5EF4-FFF2-40B4-BE49-F238E27FC236}">
                      <a16:creationId xmlns:a16="http://schemas.microsoft.com/office/drawing/2014/main" id="{F223A063-47E3-4EBB-B3CE-21F8D1BB632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51" name="Group 50">
                <a:extLst>
                  <a:ext uri="{FF2B5EF4-FFF2-40B4-BE49-F238E27FC236}">
                    <a16:creationId xmlns:a16="http://schemas.microsoft.com/office/drawing/2014/main" id="{9FFD247B-BDD5-BD07-EEA7-41404250ADE1}"/>
                  </a:ext>
                </a:extLst>
              </p:cNvPr>
              <p:cNvGrpSpPr/>
              <p:nvPr/>
            </p:nvGrpSpPr>
            <p:grpSpPr>
              <a:xfrm>
                <a:off x="6249951" y="2097098"/>
                <a:ext cx="420137" cy="857250"/>
                <a:chOff x="4204393" y="2097098"/>
                <a:chExt cx="420137" cy="857250"/>
              </a:xfrm>
            </p:grpSpPr>
            <p:sp>
              <p:nvSpPr>
                <p:cNvPr id="52" name="Freeform 51">
                  <a:extLst>
                    <a:ext uri="{FF2B5EF4-FFF2-40B4-BE49-F238E27FC236}">
                      <a16:creationId xmlns:a16="http://schemas.microsoft.com/office/drawing/2014/main" id="{5C857600-8886-5E4A-02F8-6708CDB0C03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3" name="Freeform 52">
                  <a:extLst>
                    <a:ext uri="{FF2B5EF4-FFF2-40B4-BE49-F238E27FC236}">
                      <a16:creationId xmlns:a16="http://schemas.microsoft.com/office/drawing/2014/main" id="{38FBAE71-CB5F-1099-2B28-1417E61BCF9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54" name="Group 53">
                <a:extLst>
                  <a:ext uri="{FF2B5EF4-FFF2-40B4-BE49-F238E27FC236}">
                    <a16:creationId xmlns:a16="http://schemas.microsoft.com/office/drawing/2014/main" id="{E384F80B-9927-979D-6590-67550A8B5FB2}"/>
                  </a:ext>
                </a:extLst>
              </p:cNvPr>
              <p:cNvGrpSpPr/>
              <p:nvPr/>
            </p:nvGrpSpPr>
            <p:grpSpPr>
              <a:xfrm>
                <a:off x="6761858" y="2097098"/>
                <a:ext cx="419100" cy="857250"/>
                <a:chOff x="4783193" y="2097098"/>
                <a:chExt cx="419100" cy="857250"/>
              </a:xfrm>
            </p:grpSpPr>
            <p:sp>
              <p:nvSpPr>
                <p:cNvPr id="55" name="Freeform 54">
                  <a:extLst>
                    <a:ext uri="{FF2B5EF4-FFF2-40B4-BE49-F238E27FC236}">
                      <a16:creationId xmlns:a16="http://schemas.microsoft.com/office/drawing/2014/main" id="{207CAEAF-1BA7-74B3-2369-4EC82F41FF7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56" name="Freeform 55">
                  <a:extLst>
                    <a:ext uri="{FF2B5EF4-FFF2-40B4-BE49-F238E27FC236}">
                      <a16:creationId xmlns:a16="http://schemas.microsoft.com/office/drawing/2014/main" id="{D49483B7-65DA-5D3A-440B-05FFAE305A1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grpSp>
          <p:nvGrpSpPr>
            <p:cNvPr id="76" name="Group 75">
              <a:extLst>
                <a:ext uri="{FF2B5EF4-FFF2-40B4-BE49-F238E27FC236}">
                  <a16:creationId xmlns:a16="http://schemas.microsoft.com/office/drawing/2014/main" id="{5D349FCF-6799-4117-B56B-0D9B402CCE5B}"/>
                </a:ext>
              </a:extLst>
            </p:cNvPr>
            <p:cNvGrpSpPr/>
            <p:nvPr/>
          </p:nvGrpSpPr>
          <p:grpSpPr>
            <a:xfrm>
              <a:off x="5587435" y="2920014"/>
              <a:ext cx="1456571" cy="639090"/>
              <a:chOff x="4204393" y="3102938"/>
              <a:chExt cx="1953787" cy="857250"/>
            </a:xfrm>
          </p:grpSpPr>
          <p:grpSp>
            <p:nvGrpSpPr>
              <p:cNvPr id="57" name="Group 56">
                <a:extLst>
                  <a:ext uri="{FF2B5EF4-FFF2-40B4-BE49-F238E27FC236}">
                    <a16:creationId xmlns:a16="http://schemas.microsoft.com/office/drawing/2014/main" id="{20BA9091-B1F4-EC6E-3390-AFC9FDE1A706}"/>
                  </a:ext>
                </a:extLst>
              </p:cNvPr>
              <p:cNvGrpSpPr/>
              <p:nvPr/>
            </p:nvGrpSpPr>
            <p:grpSpPr>
              <a:xfrm>
                <a:off x="4204393" y="3102938"/>
                <a:ext cx="420137" cy="857250"/>
                <a:chOff x="4204393" y="2097098"/>
                <a:chExt cx="420137" cy="857250"/>
              </a:xfrm>
            </p:grpSpPr>
            <p:sp>
              <p:nvSpPr>
                <p:cNvPr id="58" name="Freeform 57">
                  <a:extLst>
                    <a:ext uri="{FF2B5EF4-FFF2-40B4-BE49-F238E27FC236}">
                      <a16:creationId xmlns:a16="http://schemas.microsoft.com/office/drawing/2014/main" id="{250F2C12-0B7D-CD93-0DB5-EFA1CA95FC6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9" name="Freeform 58">
                  <a:extLst>
                    <a:ext uri="{FF2B5EF4-FFF2-40B4-BE49-F238E27FC236}">
                      <a16:creationId xmlns:a16="http://schemas.microsoft.com/office/drawing/2014/main" id="{890F23D0-FF26-A8FD-F6FA-C5E9E71A04C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60" name="Group 59">
                <a:extLst>
                  <a:ext uri="{FF2B5EF4-FFF2-40B4-BE49-F238E27FC236}">
                    <a16:creationId xmlns:a16="http://schemas.microsoft.com/office/drawing/2014/main" id="{E7111C5F-1243-CADA-6A9F-53C8937B4140}"/>
                  </a:ext>
                </a:extLst>
              </p:cNvPr>
              <p:cNvGrpSpPr/>
              <p:nvPr/>
            </p:nvGrpSpPr>
            <p:grpSpPr>
              <a:xfrm>
                <a:off x="4716301" y="3102938"/>
                <a:ext cx="419100" cy="857250"/>
                <a:chOff x="4783193" y="2097098"/>
                <a:chExt cx="419100" cy="857250"/>
              </a:xfrm>
            </p:grpSpPr>
            <p:sp>
              <p:nvSpPr>
                <p:cNvPr id="61" name="Freeform 60">
                  <a:extLst>
                    <a:ext uri="{FF2B5EF4-FFF2-40B4-BE49-F238E27FC236}">
                      <a16:creationId xmlns:a16="http://schemas.microsoft.com/office/drawing/2014/main" id="{2A09C710-7088-D3D3-467B-60B83221806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4CA1043A-BAA5-FF33-2EA0-CCFD1654DC2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63" name="Group 62">
                <a:extLst>
                  <a:ext uri="{FF2B5EF4-FFF2-40B4-BE49-F238E27FC236}">
                    <a16:creationId xmlns:a16="http://schemas.microsoft.com/office/drawing/2014/main" id="{3F7377E2-69A1-922B-34E8-1685AD226D0C}"/>
                  </a:ext>
                </a:extLst>
              </p:cNvPr>
              <p:cNvGrpSpPr/>
              <p:nvPr/>
            </p:nvGrpSpPr>
            <p:grpSpPr>
              <a:xfrm>
                <a:off x="5227172" y="3102938"/>
                <a:ext cx="420137" cy="857250"/>
                <a:chOff x="4204393" y="2097098"/>
                <a:chExt cx="420137" cy="857250"/>
              </a:xfrm>
            </p:grpSpPr>
            <p:sp>
              <p:nvSpPr>
                <p:cNvPr id="64" name="Freeform 63">
                  <a:extLst>
                    <a:ext uri="{FF2B5EF4-FFF2-40B4-BE49-F238E27FC236}">
                      <a16:creationId xmlns:a16="http://schemas.microsoft.com/office/drawing/2014/main" id="{AF29C6C9-B90A-3593-3669-6498A50797B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5" name="Freeform 64">
                  <a:extLst>
                    <a:ext uri="{FF2B5EF4-FFF2-40B4-BE49-F238E27FC236}">
                      <a16:creationId xmlns:a16="http://schemas.microsoft.com/office/drawing/2014/main" id="{6F40B2B6-E88C-109A-FD8F-16DC70B5C25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66" name="Group 65">
                <a:extLst>
                  <a:ext uri="{FF2B5EF4-FFF2-40B4-BE49-F238E27FC236}">
                    <a16:creationId xmlns:a16="http://schemas.microsoft.com/office/drawing/2014/main" id="{A9B4C169-E7EB-9894-9545-A465843AB7EA}"/>
                  </a:ext>
                </a:extLst>
              </p:cNvPr>
              <p:cNvGrpSpPr/>
              <p:nvPr/>
            </p:nvGrpSpPr>
            <p:grpSpPr>
              <a:xfrm>
                <a:off x="5739080" y="3102938"/>
                <a:ext cx="419100" cy="857250"/>
                <a:chOff x="4783193" y="2097098"/>
                <a:chExt cx="419100" cy="857250"/>
              </a:xfrm>
            </p:grpSpPr>
            <p:sp>
              <p:nvSpPr>
                <p:cNvPr id="67" name="Freeform 66">
                  <a:extLst>
                    <a:ext uri="{FF2B5EF4-FFF2-40B4-BE49-F238E27FC236}">
                      <a16:creationId xmlns:a16="http://schemas.microsoft.com/office/drawing/2014/main" id="{6C2D4FFA-4E3C-7E6D-C9EE-AE7994954BA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B2FEBE32-4B55-B5E1-0E41-ABACA7A2416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sp>
        <p:nvSpPr>
          <p:cNvPr id="79" name="Rounded Rectangle 78">
            <a:extLst>
              <a:ext uri="{FF2B5EF4-FFF2-40B4-BE49-F238E27FC236}">
                <a16:creationId xmlns:a16="http://schemas.microsoft.com/office/drawing/2014/main" id="{1B1966EF-3997-F50E-7A11-E5AFACAEE7C4}"/>
              </a:ext>
            </a:extLst>
          </p:cNvPr>
          <p:cNvSpPr/>
          <p:nvPr/>
        </p:nvSpPr>
        <p:spPr bwMode="auto">
          <a:xfrm>
            <a:off x="684213"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2" name="Rounded Rectangle 81">
            <a:extLst>
              <a:ext uri="{FF2B5EF4-FFF2-40B4-BE49-F238E27FC236}">
                <a16:creationId xmlns:a16="http://schemas.microsoft.com/office/drawing/2014/main" id="{B12E069F-3995-2970-AF35-77424F88548C}"/>
              </a:ext>
            </a:extLst>
          </p:cNvPr>
          <p:cNvSpPr/>
          <p:nvPr/>
        </p:nvSpPr>
        <p:spPr bwMode="auto">
          <a:xfrm>
            <a:off x="4670474" y="4088883"/>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85" name="Text Placeholder 3">
            <a:extLst>
              <a:ext uri="{FF2B5EF4-FFF2-40B4-BE49-F238E27FC236}">
                <a16:creationId xmlns:a16="http://schemas.microsoft.com/office/drawing/2014/main" id="{CFE71E74-41BA-E606-9185-34A000CAF14E}"/>
              </a:ext>
            </a:extLst>
          </p:cNvPr>
          <p:cNvSpPr txBox="1">
            <a:spLocks/>
          </p:cNvSpPr>
          <p:nvPr/>
        </p:nvSpPr>
        <p:spPr>
          <a:xfrm>
            <a:off x="4814776"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83% </a:t>
            </a:r>
            <a:r>
              <a:rPr lang="en-US" sz="2000" b="1" dirty="0">
                <a:solidFill>
                  <a:schemeClr val="accent6">
                    <a:lumMod val="50000"/>
                  </a:schemeClr>
                </a:solidFill>
                <a:latin typeface="Arial" panose="020B0604020202020204" pitchFamily="34" charset="0"/>
                <a:cs typeface="Arial" panose="020B0604020202020204" pitchFamily="34" charset="0"/>
              </a:rPr>
              <a:t>expense of smoking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31% of general population</a:t>
            </a:r>
            <a:endParaRPr lang="en-US" sz="1700" b="1" dirty="0">
              <a:solidFill>
                <a:schemeClr val="bg1"/>
              </a:solidFill>
              <a:latin typeface="Arial" panose="020B0604020202020204" pitchFamily="34" charset="0"/>
              <a:cs typeface="Arial" panose="020B0604020202020204" pitchFamily="34" charset="0"/>
            </a:endParaRPr>
          </a:p>
        </p:txBody>
      </p:sp>
      <p:sp>
        <p:nvSpPr>
          <p:cNvPr id="86" name="Text Placeholder 3">
            <a:extLst>
              <a:ext uri="{FF2B5EF4-FFF2-40B4-BE49-F238E27FC236}">
                <a16:creationId xmlns:a16="http://schemas.microsoft.com/office/drawing/2014/main" id="{2955D43B-9D52-9F57-0FB4-E33E80277F18}"/>
              </a:ext>
            </a:extLst>
          </p:cNvPr>
          <p:cNvSpPr txBox="1">
            <a:spLocks/>
          </p:cNvSpPr>
          <p:nvPr/>
        </p:nvSpPr>
        <p:spPr>
          <a:xfrm>
            <a:off x="828515" y="4250612"/>
            <a:ext cx="3500709" cy="786732"/>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97% </a:t>
            </a:r>
            <a:r>
              <a:rPr lang="en-US" sz="2000" b="1" dirty="0">
                <a:solidFill>
                  <a:schemeClr val="accent6">
                    <a:lumMod val="50000"/>
                  </a:schemeClr>
                </a:solidFill>
                <a:latin typeface="Arial" panose="020B0604020202020204" pitchFamily="34" charset="0"/>
                <a:cs typeface="Arial" panose="020B0604020202020204" pitchFamily="34" charset="0"/>
              </a:rPr>
              <a:t>for their health </a:t>
            </a:r>
          </a:p>
          <a:p>
            <a:pPr marL="6350" indent="-6350" algn="ctr">
              <a:lnSpc>
                <a:spcPts val="2200"/>
              </a:lnSpc>
              <a:spcBef>
                <a:spcPts val="0"/>
              </a:spcBef>
              <a:spcAft>
                <a:spcPts val="0"/>
              </a:spcAft>
              <a:buNone/>
            </a:pPr>
            <a:r>
              <a:rPr lang="en-US" sz="1700" dirty="0">
                <a:latin typeface="Arial" panose="020B0604020202020204" pitchFamily="34" charset="0"/>
                <a:cs typeface="Arial" panose="020B0604020202020204" pitchFamily="34" charset="0"/>
              </a:rPr>
              <a:t>vs. 83% of general population</a:t>
            </a:r>
            <a:endParaRPr lang="en-US" sz="1700" b="1" dirty="0">
              <a:solidFill>
                <a:schemeClr val="bg1"/>
              </a:solidFill>
              <a:latin typeface="Arial" panose="020B0604020202020204" pitchFamily="34" charset="0"/>
              <a:cs typeface="Arial" panose="020B0604020202020204" pitchFamily="34" charset="0"/>
            </a:endParaRPr>
          </a:p>
        </p:txBody>
      </p:sp>
      <p:grpSp>
        <p:nvGrpSpPr>
          <p:cNvPr id="119" name="Group 118">
            <a:extLst>
              <a:ext uri="{FF2B5EF4-FFF2-40B4-BE49-F238E27FC236}">
                <a16:creationId xmlns:a16="http://schemas.microsoft.com/office/drawing/2014/main" id="{AFC2DD1D-A8CB-EBDF-D66D-34AD27B85692}"/>
              </a:ext>
            </a:extLst>
          </p:cNvPr>
          <p:cNvGrpSpPr/>
          <p:nvPr/>
        </p:nvGrpSpPr>
        <p:grpSpPr>
          <a:xfrm>
            <a:off x="1056265" y="5199073"/>
            <a:ext cx="3045208" cy="520610"/>
            <a:chOff x="904352" y="5269323"/>
            <a:chExt cx="3045208" cy="520610"/>
          </a:xfrm>
        </p:grpSpPr>
        <p:grpSp>
          <p:nvGrpSpPr>
            <p:cNvPr id="88" name="Group 87">
              <a:extLst>
                <a:ext uri="{FF2B5EF4-FFF2-40B4-BE49-F238E27FC236}">
                  <a16:creationId xmlns:a16="http://schemas.microsoft.com/office/drawing/2014/main" id="{BF9A989A-E220-6B55-C216-453EB062D26D}"/>
                </a:ext>
              </a:extLst>
            </p:cNvPr>
            <p:cNvGrpSpPr/>
            <p:nvPr/>
          </p:nvGrpSpPr>
          <p:grpSpPr>
            <a:xfrm>
              <a:off x="904352" y="5269323"/>
              <a:ext cx="255150" cy="520610"/>
              <a:chOff x="4204393" y="2097098"/>
              <a:chExt cx="420137" cy="857250"/>
            </a:xfrm>
          </p:grpSpPr>
          <p:sp>
            <p:nvSpPr>
              <p:cNvPr id="104" name="Freeform 103">
                <a:extLst>
                  <a:ext uri="{FF2B5EF4-FFF2-40B4-BE49-F238E27FC236}">
                    <a16:creationId xmlns:a16="http://schemas.microsoft.com/office/drawing/2014/main" id="{B43054D4-06C4-3956-2D81-0BA094BE628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5" name="Freeform 104">
                <a:extLst>
                  <a:ext uri="{FF2B5EF4-FFF2-40B4-BE49-F238E27FC236}">
                    <a16:creationId xmlns:a16="http://schemas.microsoft.com/office/drawing/2014/main" id="{08ACC474-D317-43BB-B6E6-01D2BBFF2E3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89" name="Group 88">
              <a:extLst>
                <a:ext uri="{FF2B5EF4-FFF2-40B4-BE49-F238E27FC236}">
                  <a16:creationId xmlns:a16="http://schemas.microsoft.com/office/drawing/2014/main" id="{99403930-3A09-5F39-9A36-0B1D743081A2}"/>
                </a:ext>
              </a:extLst>
            </p:cNvPr>
            <p:cNvGrpSpPr/>
            <p:nvPr/>
          </p:nvGrpSpPr>
          <p:grpSpPr>
            <a:xfrm>
              <a:off x="1214708" y="5269323"/>
              <a:ext cx="254520" cy="520610"/>
              <a:chOff x="4783193" y="2097098"/>
              <a:chExt cx="419100" cy="857250"/>
            </a:xfrm>
          </p:grpSpPr>
          <p:sp>
            <p:nvSpPr>
              <p:cNvPr id="102" name="Freeform 101">
                <a:extLst>
                  <a:ext uri="{FF2B5EF4-FFF2-40B4-BE49-F238E27FC236}">
                    <a16:creationId xmlns:a16="http://schemas.microsoft.com/office/drawing/2014/main" id="{42048D6E-A90F-5639-DC14-413076C221E3}"/>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3" name="Freeform 102">
                <a:extLst>
                  <a:ext uri="{FF2B5EF4-FFF2-40B4-BE49-F238E27FC236}">
                    <a16:creationId xmlns:a16="http://schemas.microsoft.com/office/drawing/2014/main" id="{23625582-C60A-4F7B-9405-5FFC58FA718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0" name="Group 89">
              <a:extLst>
                <a:ext uri="{FF2B5EF4-FFF2-40B4-BE49-F238E27FC236}">
                  <a16:creationId xmlns:a16="http://schemas.microsoft.com/office/drawing/2014/main" id="{AE396654-82C8-526A-3549-FFD348C051FD}"/>
                </a:ext>
              </a:extLst>
            </p:cNvPr>
            <p:cNvGrpSpPr/>
            <p:nvPr/>
          </p:nvGrpSpPr>
          <p:grpSpPr>
            <a:xfrm>
              <a:off x="1524434" y="5269323"/>
              <a:ext cx="255150" cy="520610"/>
              <a:chOff x="4204393" y="2097098"/>
              <a:chExt cx="420137" cy="857250"/>
            </a:xfrm>
          </p:grpSpPr>
          <p:sp>
            <p:nvSpPr>
              <p:cNvPr id="100" name="Freeform 99">
                <a:extLst>
                  <a:ext uri="{FF2B5EF4-FFF2-40B4-BE49-F238E27FC236}">
                    <a16:creationId xmlns:a16="http://schemas.microsoft.com/office/drawing/2014/main" id="{EA38C523-7A4F-BE9D-4179-3EC611782B1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1CF426E2-C96C-1135-FEA4-E691A6CC89A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1" name="Group 90">
              <a:extLst>
                <a:ext uri="{FF2B5EF4-FFF2-40B4-BE49-F238E27FC236}">
                  <a16:creationId xmlns:a16="http://schemas.microsoft.com/office/drawing/2014/main" id="{A9FF1C0C-B780-EAAC-E1B7-B22DAA1C10D6}"/>
                </a:ext>
              </a:extLst>
            </p:cNvPr>
            <p:cNvGrpSpPr/>
            <p:nvPr/>
          </p:nvGrpSpPr>
          <p:grpSpPr>
            <a:xfrm>
              <a:off x="1834790" y="5269323"/>
              <a:ext cx="254520" cy="520610"/>
              <a:chOff x="4783193" y="2097098"/>
              <a:chExt cx="419100" cy="857250"/>
            </a:xfrm>
          </p:grpSpPr>
          <p:sp>
            <p:nvSpPr>
              <p:cNvPr id="98" name="Freeform 97">
                <a:extLst>
                  <a:ext uri="{FF2B5EF4-FFF2-40B4-BE49-F238E27FC236}">
                    <a16:creationId xmlns:a16="http://schemas.microsoft.com/office/drawing/2014/main" id="{3300F6A0-B2F8-6AC7-0FDB-46EA66E36A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460FDDEA-6E24-C125-6366-8E25F9EA45BE}"/>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2" name="Group 91">
              <a:extLst>
                <a:ext uri="{FF2B5EF4-FFF2-40B4-BE49-F238E27FC236}">
                  <a16:creationId xmlns:a16="http://schemas.microsoft.com/office/drawing/2014/main" id="{4BCFDA13-0BFC-6402-EC9D-3CC8AA222EA0}"/>
                </a:ext>
              </a:extLst>
            </p:cNvPr>
            <p:cNvGrpSpPr/>
            <p:nvPr/>
          </p:nvGrpSpPr>
          <p:grpSpPr>
            <a:xfrm>
              <a:off x="2144516" y="5269323"/>
              <a:ext cx="255150" cy="520610"/>
              <a:chOff x="4204393" y="2097098"/>
              <a:chExt cx="420137" cy="857250"/>
            </a:xfrm>
          </p:grpSpPr>
          <p:sp>
            <p:nvSpPr>
              <p:cNvPr id="96" name="Freeform 95">
                <a:extLst>
                  <a:ext uri="{FF2B5EF4-FFF2-40B4-BE49-F238E27FC236}">
                    <a16:creationId xmlns:a16="http://schemas.microsoft.com/office/drawing/2014/main" id="{8FD02210-3624-F18E-1529-381AB6B9177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87B8CC1-850E-50A5-9834-D44B0E7B44F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3" name="Group 92">
              <a:extLst>
                <a:ext uri="{FF2B5EF4-FFF2-40B4-BE49-F238E27FC236}">
                  <a16:creationId xmlns:a16="http://schemas.microsoft.com/office/drawing/2014/main" id="{DB51D09C-143C-CE9D-1A91-82A9F20922AB}"/>
                </a:ext>
              </a:extLst>
            </p:cNvPr>
            <p:cNvGrpSpPr/>
            <p:nvPr/>
          </p:nvGrpSpPr>
          <p:grpSpPr>
            <a:xfrm>
              <a:off x="2454872" y="5269323"/>
              <a:ext cx="254520" cy="520610"/>
              <a:chOff x="4783193" y="2097098"/>
              <a:chExt cx="419100" cy="857250"/>
            </a:xfrm>
          </p:grpSpPr>
          <p:sp>
            <p:nvSpPr>
              <p:cNvPr id="94" name="Freeform 93">
                <a:extLst>
                  <a:ext uri="{FF2B5EF4-FFF2-40B4-BE49-F238E27FC236}">
                    <a16:creationId xmlns:a16="http://schemas.microsoft.com/office/drawing/2014/main" id="{292D9932-5910-D2E3-B92C-A34910BED18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F6DC280A-09ED-0F02-5320-77C6B448534C}"/>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06" name="Group 105">
              <a:extLst>
                <a:ext uri="{FF2B5EF4-FFF2-40B4-BE49-F238E27FC236}">
                  <a16:creationId xmlns:a16="http://schemas.microsoft.com/office/drawing/2014/main" id="{7C06A0D7-46C5-2262-0B8E-82D66913C489}"/>
                </a:ext>
              </a:extLst>
            </p:cNvPr>
            <p:cNvGrpSpPr/>
            <p:nvPr/>
          </p:nvGrpSpPr>
          <p:grpSpPr>
            <a:xfrm>
              <a:off x="2764598" y="5269323"/>
              <a:ext cx="255150" cy="520610"/>
              <a:chOff x="4204393" y="2097098"/>
              <a:chExt cx="420137" cy="857250"/>
            </a:xfrm>
          </p:grpSpPr>
          <p:sp>
            <p:nvSpPr>
              <p:cNvPr id="107" name="Freeform 106">
                <a:extLst>
                  <a:ext uri="{FF2B5EF4-FFF2-40B4-BE49-F238E27FC236}">
                    <a16:creationId xmlns:a16="http://schemas.microsoft.com/office/drawing/2014/main" id="{A639278C-49F8-C3A2-9780-4DDC3F9FA8F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0FE0D317-F943-0B5A-8426-0C0FEED48F2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09" name="Group 108">
              <a:extLst>
                <a:ext uri="{FF2B5EF4-FFF2-40B4-BE49-F238E27FC236}">
                  <a16:creationId xmlns:a16="http://schemas.microsoft.com/office/drawing/2014/main" id="{0ECBD410-4E38-F2A5-6E35-A22E93BF542B}"/>
                </a:ext>
              </a:extLst>
            </p:cNvPr>
            <p:cNvGrpSpPr/>
            <p:nvPr/>
          </p:nvGrpSpPr>
          <p:grpSpPr>
            <a:xfrm>
              <a:off x="3074954" y="5269323"/>
              <a:ext cx="254520" cy="520610"/>
              <a:chOff x="4783193" y="2097098"/>
              <a:chExt cx="419100" cy="857250"/>
            </a:xfrm>
          </p:grpSpPr>
          <p:sp>
            <p:nvSpPr>
              <p:cNvPr id="110" name="Freeform 109">
                <a:extLst>
                  <a:ext uri="{FF2B5EF4-FFF2-40B4-BE49-F238E27FC236}">
                    <a16:creationId xmlns:a16="http://schemas.microsoft.com/office/drawing/2014/main" id="{68A1D8DC-E43F-C513-75E8-9DF67F89C28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1" name="Freeform 110">
                <a:extLst>
                  <a:ext uri="{FF2B5EF4-FFF2-40B4-BE49-F238E27FC236}">
                    <a16:creationId xmlns:a16="http://schemas.microsoft.com/office/drawing/2014/main" id="{35668248-74C3-FD14-6874-1A679CFF36F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13" name="Group 112">
              <a:extLst>
                <a:ext uri="{FF2B5EF4-FFF2-40B4-BE49-F238E27FC236}">
                  <a16:creationId xmlns:a16="http://schemas.microsoft.com/office/drawing/2014/main" id="{AA7A693A-02EC-BEFA-E12E-24BCCBE62E21}"/>
                </a:ext>
              </a:extLst>
            </p:cNvPr>
            <p:cNvGrpSpPr/>
            <p:nvPr/>
          </p:nvGrpSpPr>
          <p:grpSpPr>
            <a:xfrm>
              <a:off x="3384680" y="5269323"/>
              <a:ext cx="255150" cy="520610"/>
              <a:chOff x="4204393" y="2097098"/>
              <a:chExt cx="420137" cy="857250"/>
            </a:xfrm>
          </p:grpSpPr>
          <p:sp>
            <p:nvSpPr>
              <p:cNvPr id="114" name="Freeform 113">
                <a:extLst>
                  <a:ext uri="{FF2B5EF4-FFF2-40B4-BE49-F238E27FC236}">
                    <a16:creationId xmlns:a16="http://schemas.microsoft.com/office/drawing/2014/main" id="{770891D2-BC90-82EE-8DEB-A7EA588754A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5" name="Freeform 114">
                <a:extLst>
                  <a:ext uri="{FF2B5EF4-FFF2-40B4-BE49-F238E27FC236}">
                    <a16:creationId xmlns:a16="http://schemas.microsoft.com/office/drawing/2014/main" id="{507D19B0-BE22-576F-1EDC-E71B6CB53CE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16" name="Group 115">
              <a:extLst>
                <a:ext uri="{FF2B5EF4-FFF2-40B4-BE49-F238E27FC236}">
                  <a16:creationId xmlns:a16="http://schemas.microsoft.com/office/drawing/2014/main" id="{12E623B1-8255-E3D5-EB67-EEB34FCB35EA}"/>
                </a:ext>
              </a:extLst>
            </p:cNvPr>
            <p:cNvGrpSpPr/>
            <p:nvPr/>
          </p:nvGrpSpPr>
          <p:grpSpPr>
            <a:xfrm>
              <a:off x="3695040" y="5269323"/>
              <a:ext cx="254520" cy="520610"/>
              <a:chOff x="4783193" y="2097098"/>
              <a:chExt cx="419100" cy="857250"/>
            </a:xfrm>
          </p:grpSpPr>
          <p:sp>
            <p:nvSpPr>
              <p:cNvPr id="117" name="Freeform 116">
                <a:extLst>
                  <a:ext uri="{FF2B5EF4-FFF2-40B4-BE49-F238E27FC236}">
                    <a16:creationId xmlns:a16="http://schemas.microsoft.com/office/drawing/2014/main" id="{09B919C7-BBC0-F1D1-B6C0-2CFC1BAECA9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18" name="Freeform 117">
                <a:extLst>
                  <a:ext uri="{FF2B5EF4-FFF2-40B4-BE49-F238E27FC236}">
                    <a16:creationId xmlns:a16="http://schemas.microsoft.com/office/drawing/2014/main" id="{9081FC3F-EA04-0D61-9945-E756F5CBA36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nvGrpSpPr>
          <p:cNvPr id="120" name="Group 119">
            <a:extLst>
              <a:ext uri="{FF2B5EF4-FFF2-40B4-BE49-F238E27FC236}">
                <a16:creationId xmlns:a16="http://schemas.microsoft.com/office/drawing/2014/main" id="{45F0B564-FA84-07A5-7E4E-962EB53BDC9E}"/>
              </a:ext>
            </a:extLst>
          </p:cNvPr>
          <p:cNvGrpSpPr/>
          <p:nvPr/>
        </p:nvGrpSpPr>
        <p:grpSpPr>
          <a:xfrm>
            <a:off x="5042526" y="5199073"/>
            <a:ext cx="3045208" cy="520610"/>
            <a:chOff x="904352" y="5269323"/>
            <a:chExt cx="3045208" cy="520610"/>
          </a:xfrm>
        </p:grpSpPr>
        <p:grpSp>
          <p:nvGrpSpPr>
            <p:cNvPr id="121" name="Group 120">
              <a:extLst>
                <a:ext uri="{FF2B5EF4-FFF2-40B4-BE49-F238E27FC236}">
                  <a16:creationId xmlns:a16="http://schemas.microsoft.com/office/drawing/2014/main" id="{28FA4DB2-473B-4A64-2CAA-346EB55083DB}"/>
                </a:ext>
              </a:extLst>
            </p:cNvPr>
            <p:cNvGrpSpPr/>
            <p:nvPr/>
          </p:nvGrpSpPr>
          <p:grpSpPr>
            <a:xfrm>
              <a:off x="904352" y="5269323"/>
              <a:ext cx="255150" cy="520610"/>
              <a:chOff x="4204393" y="2097098"/>
              <a:chExt cx="420137" cy="857250"/>
            </a:xfrm>
          </p:grpSpPr>
          <p:sp>
            <p:nvSpPr>
              <p:cNvPr id="149" name="Freeform 148">
                <a:extLst>
                  <a:ext uri="{FF2B5EF4-FFF2-40B4-BE49-F238E27FC236}">
                    <a16:creationId xmlns:a16="http://schemas.microsoft.com/office/drawing/2014/main" id="{B6C20A02-26F6-989F-DF59-FDC734DCD35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50" name="Freeform 149">
                <a:extLst>
                  <a:ext uri="{FF2B5EF4-FFF2-40B4-BE49-F238E27FC236}">
                    <a16:creationId xmlns:a16="http://schemas.microsoft.com/office/drawing/2014/main" id="{6846DD14-8EDB-1F51-2342-DE3CDDAF04D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2" name="Group 121">
              <a:extLst>
                <a:ext uri="{FF2B5EF4-FFF2-40B4-BE49-F238E27FC236}">
                  <a16:creationId xmlns:a16="http://schemas.microsoft.com/office/drawing/2014/main" id="{B51A44A2-2E27-2896-720B-54A06DC1A072}"/>
                </a:ext>
              </a:extLst>
            </p:cNvPr>
            <p:cNvGrpSpPr/>
            <p:nvPr/>
          </p:nvGrpSpPr>
          <p:grpSpPr>
            <a:xfrm>
              <a:off x="1214708" y="5269323"/>
              <a:ext cx="254520" cy="520610"/>
              <a:chOff x="4783193" y="2097098"/>
              <a:chExt cx="419100" cy="857250"/>
            </a:xfrm>
          </p:grpSpPr>
          <p:sp>
            <p:nvSpPr>
              <p:cNvPr id="147" name="Freeform 146">
                <a:extLst>
                  <a:ext uri="{FF2B5EF4-FFF2-40B4-BE49-F238E27FC236}">
                    <a16:creationId xmlns:a16="http://schemas.microsoft.com/office/drawing/2014/main" id="{17659F0F-F5C9-DD3B-69A2-5CBA4FBCF6A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8" name="Freeform 147">
                <a:extLst>
                  <a:ext uri="{FF2B5EF4-FFF2-40B4-BE49-F238E27FC236}">
                    <a16:creationId xmlns:a16="http://schemas.microsoft.com/office/drawing/2014/main" id="{EA22B2B7-165E-F171-F9D6-312AEF4FBF0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3" name="Group 122">
              <a:extLst>
                <a:ext uri="{FF2B5EF4-FFF2-40B4-BE49-F238E27FC236}">
                  <a16:creationId xmlns:a16="http://schemas.microsoft.com/office/drawing/2014/main" id="{8C6D5FFB-A36A-96C2-6F80-24585CD2C6DE}"/>
                </a:ext>
              </a:extLst>
            </p:cNvPr>
            <p:cNvGrpSpPr/>
            <p:nvPr/>
          </p:nvGrpSpPr>
          <p:grpSpPr>
            <a:xfrm>
              <a:off x="1524434" y="5269323"/>
              <a:ext cx="255150" cy="520610"/>
              <a:chOff x="4204393" y="2097098"/>
              <a:chExt cx="420137" cy="857250"/>
            </a:xfrm>
          </p:grpSpPr>
          <p:sp>
            <p:nvSpPr>
              <p:cNvPr id="145" name="Freeform 144">
                <a:extLst>
                  <a:ext uri="{FF2B5EF4-FFF2-40B4-BE49-F238E27FC236}">
                    <a16:creationId xmlns:a16="http://schemas.microsoft.com/office/drawing/2014/main" id="{3AADA535-3876-6B35-5F03-8C5516D1AF1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6" name="Freeform 145">
                <a:extLst>
                  <a:ext uri="{FF2B5EF4-FFF2-40B4-BE49-F238E27FC236}">
                    <a16:creationId xmlns:a16="http://schemas.microsoft.com/office/drawing/2014/main" id="{D73F3F24-4D82-B6E2-41EF-4D1EFCFDC26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4" name="Group 123">
              <a:extLst>
                <a:ext uri="{FF2B5EF4-FFF2-40B4-BE49-F238E27FC236}">
                  <a16:creationId xmlns:a16="http://schemas.microsoft.com/office/drawing/2014/main" id="{211111D5-FBBE-E05C-A4DF-1A5F48ECB8FB}"/>
                </a:ext>
              </a:extLst>
            </p:cNvPr>
            <p:cNvGrpSpPr/>
            <p:nvPr/>
          </p:nvGrpSpPr>
          <p:grpSpPr>
            <a:xfrm>
              <a:off x="1834790" y="5269323"/>
              <a:ext cx="254520" cy="520610"/>
              <a:chOff x="4783193" y="2097098"/>
              <a:chExt cx="419100" cy="857250"/>
            </a:xfrm>
          </p:grpSpPr>
          <p:sp>
            <p:nvSpPr>
              <p:cNvPr id="143" name="Freeform 142">
                <a:extLst>
                  <a:ext uri="{FF2B5EF4-FFF2-40B4-BE49-F238E27FC236}">
                    <a16:creationId xmlns:a16="http://schemas.microsoft.com/office/drawing/2014/main" id="{4F0622BE-8948-97AB-245F-470B63364FF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4" name="Freeform 143">
                <a:extLst>
                  <a:ext uri="{FF2B5EF4-FFF2-40B4-BE49-F238E27FC236}">
                    <a16:creationId xmlns:a16="http://schemas.microsoft.com/office/drawing/2014/main" id="{16EFC874-759D-EF92-B804-99A38C3064F1}"/>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5" name="Group 124">
              <a:extLst>
                <a:ext uri="{FF2B5EF4-FFF2-40B4-BE49-F238E27FC236}">
                  <a16:creationId xmlns:a16="http://schemas.microsoft.com/office/drawing/2014/main" id="{7DEEDF73-4638-C585-4FA9-DA4A3D84A2C7}"/>
                </a:ext>
              </a:extLst>
            </p:cNvPr>
            <p:cNvGrpSpPr/>
            <p:nvPr/>
          </p:nvGrpSpPr>
          <p:grpSpPr>
            <a:xfrm>
              <a:off x="2144516" y="5269323"/>
              <a:ext cx="255150" cy="520610"/>
              <a:chOff x="4204393" y="2097098"/>
              <a:chExt cx="420137" cy="857250"/>
            </a:xfrm>
          </p:grpSpPr>
          <p:sp>
            <p:nvSpPr>
              <p:cNvPr id="141" name="Freeform 140">
                <a:extLst>
                  <a:ext uri="{FF2B5EF4-FFF2-40B4-BE49-F238E27FC236}">
                    <a16:creationId xmlns:a16="http://schemas.microsoft.com/office/drawing/2014/main" id="{A34BA7E6-188B-B371-4C2E-369E284E486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2" name="Freeform 141">
                <a:extLst>
                  <a:ext uri="{FF2B5EF4-FFF2-40B4-BE49-F238E27FC236}">
                    <a16:creationId xmlns:a16="http://schemas.microsoft.com/office/drawing/2014/main" id="{4E1FAB53-82E5-ABA4-FDC4-57906348CED8}"/>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6" name="Group 125">
              <a:extLst>
                <a:ext uri="{FF2B5EF4-FFF2-40B4-BE49-F238E27FC236}">
                  <a16:creationId xmlns:a16="http://schemas.microsoft.com/office/drawing/2014/main" id="{D86A9365-8610-4F0F-9937-6C60D62999DD}"/>
                </a:ext>
              </a:extLst>
            </p:cNvPr>
            <p:cNvGrpSpPr/>
            <p:nvPr/>
          </p:nvGrpSpPr>
          <p:grpSpPr>
            <a:xfrm>
              <a:off x="2454872" y="5269323"/>
              <a:ext cx="254520" cy="520610"/>
              <a:chOff x="4783193" y="2097098"/>
              <a:chExt cx="419100" cy="857250"/>
            </a:xfrm>
          </p:grpSpPr>
          <p:sp>
            <p:nvSpPr>
              <p:cNvPr id="139" name="Freeform 138">
                <a:extLst>
                  <a:ext uri="{FF2B5EF4-FFF2-40B4-BE49-F238E27FC236}">
                    <a16:creationId xmlns:a16="http://schemas.microsoft.com/office/drawing/2014/main" id="{D67F3E17-A030-6BB5-EE60-D13794BC2E8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40" name="Freeform 139">
                <a:extLst>
                  <a:ext uri="{FF2B5EF4-FFF2-40B4-BE49-F238E27FC236}">
                    <a16:creationId xmlns:a16="http://schemas.microsoft.com/office/drawing/2014/main" id="{8478BF76-AC32-D4D2-FC1D-644B82AAAE7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7" name="Group 126">
              <a:extLst>
                <a:ext uri="{FF2B5EF4-FFF2-40B4-BE49-F238E27FC236}">
                  <a16:creationId xmlns:a16="http://schemas.microsoft.com/office/drawing/2014/main" id="{5A785928-9674-B4FB-75D5-8AFE2988D64E}"/>
                </a:ext>
              </a:extLst>
            </p:cNvPr>
            <p:cNvGrpSpPr/>
            <p:nvPr/>
          </p:nvGrpSpPr>
          <p:grpSpPr>
            <a:xfrm>
              <a:off x="2764598" y="5269323"/>
              <a:ext cx="255150" cy="520610"/>
              <a:chOff x="4204393" y="2097098"/>
              <a:chExt cx="420137" cy="857250"/>
            </a:xfrm>
          </p:grpSpPr>
          <p:sp>
            <p:nvSpPr>
              <p:cNvPr id="137" name="Freeform 136">
                <a:extLst>
                  <a:ext uri="{FF2B5EF4-FFF2-40B4-BE49-F238E27FC236}">
                    <a16:creationId xmlns:a16="http://schemas.microsoft.com/office/drawing/2014/main" id="{D7AF5696-7810-5962-6944-FDF0D11899A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8" name="Freeform 137">
                <a:extLst>
                  <a:ext uri="{FF2B5EF4-FFF2-40B4-BE49-F238E27FC236}">
                    <a16:creationId xmlns:a16="http://schemas.microsoft.com/office/drawing/2014/main" id="{D8518FF0-E04E-C943-C0AD-3A9616317239}"/>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128" name="Group 127">
              <a:extLst>
                <a:ext uri="{FF2B5EF4-FFF2-40B4-BE49-F238E27FC236}">
                  <a16:creationId xmlns:a16="http://schemas.microsoft.com/office/drawing/2014/main" id="{505FD02F-27A1-2F72-C1E7-3A72EB42E611}"/>
                </a:ext>
              </a:extLst>
            </p:cNvPr>
            <p:cNvGrpSpPr/>
            <p:nvPr/>
          </p:nvGrpSpPr>
          <p:grpSpPr>
            <a:xfrm>
              <a:off x="3074954" y="5269323"/>
              <a:ext cx="254520" cy="520610"/>
              <a:chOff x="4783193" y="2097098"/>
              <a:chExt cx="419100" cy="857250"/>
            </a:xfrm>
          </p:grpSpPr>
          <p:sp>
            <p:nvSpPr>
              <p:cNvPr id="135" name="Freeform 134">
                <a:extLst>
                  <a:ext uri="{FF2B5EF4-FFF2-40B4-BE49-F238E27FC236}">
                    <a16:creationId xmlns:a16="http://schemas.microsoft.com/office/drawing/2014/main" id="{AB1F70B1-84C5-DE77-9720-4C2CC7D97F25}"/>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36" name="Freeform 135">
                <a:extLst>
                  <a:ext uri="{FF2B5EF4-FFF2-40B4-BE49-F238E27FC236}">
                    <a16:creationId xmlns:a16="http://schemas.microsoft.com/office/drawing/2014/main" id="{CF8A95A9-A25A-8B4E-E659-541E81090E5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129" name="Group 128">
              <a:extLst>
                <a:ext uri="{FF2B5EF4-FFF2-40B4-BE49-F238E27FC236}">
                  <a16:creationId xmlns:a16="http://schemas.microsoft.com/office/drawing/2014/main" id="{D6744971-F67F-4615-BB0F-B132454A2D40}"/>
                </a:ext>
              </a:extLst>
            </p:cNvPr>
            <p:cNvGrpSpPr/>
            <p:nvPr/>
          </p:nvGrpSpPr>
          <p:grpSpPr>
            <a:xfrm>
              <a:off x="3384680" y="5269323"/>
              <a:ext cx="255150" cy="520610"/>
              <a:chOff x="4204393" y="2097098"/>
              <a:chExt cx="420137" cy="857250"/>
            </a:xfrm>
          </p:grpSpPr>
          <p:sp>
            <p:nvSpPr>
              <p:cNvPr id="133" name="Freeform 132">
                <a:extLst>
                  <a:ext uri="{FF2B5EF4-FFF2-40B4-BE49-F238E27FC236}">
                    <a16:creationId xmlns:a16="http://schemas.microsoft.com/office/drawing/2014/main" id="{4DB1F964-649E-DACB-9D3B-E2DA7B8B5F04}"/>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34" name="Freeform 133">
                <a:extLst>
                  <a:ext uri="{FF2B5EF4-FFF2-40B4-BE49-F238E27FC236}">
                    <a16:creationId xmlns:a16="http://schemas.microsoft.com/office/drawing/2014/main" id="{12B16FD7-C2AE-1C29-E17B-69E142D1AF6B}"/>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30" name="Group 129">
              <a:extLst>
                <a:ext uri="{FF2B5EF4-FFF2-40B4-BE49-F238E27FC236}">
                  <a16:creationId xmlns:a16="http://schemas.microsoft.com/office/drawing/2014/main" id="{B7150125-E35D-3C72-24E4-23940987FC27}"/>
                </a:ext>
              </a:extLst>
            </p:cNvPr>
            <p:cNvGrpSpPr/>
            <p:nvPr/>
          </p:nvGrpSpPr>
          <p:grpSpPr>
            <a:xfrm>
              <a:off x="3695040" y="5269323"/>
              <a:ext cx="254520" cy="520610"/>
              <a:chOff x="4783193" y="2097098"/>
              <a:chExt cx="419100" cy="857250"/>
            </a:xfrm>
          </p:grpSpPr>
          <p:sp>
            <p:nvSpPr>
              <p:cNvPr id="131" name="Freeform 130">
                <a:extLst>
                  <a:ext uri="{FF2B5EF4-FFF2-40B4-BE49-F238E27FC236}">
                    <a16:creationId xmlns:a16="http://schemas.microsoft.com/office/drawing/2014/main" id="{FAD277DC-6B3C-9C58-71FB-1D2B61AC9727}"/>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32" name="Freeform 131">
                <a:extLst>
                  <a:ext uri="{FF2B5EF4-FFF2-40B4-BE49-F238E27FC236}">
                    <a16:creationId xmlns:a16="http://schemas.microsoft.com/office/drawing/2014/main" id="{50F79B98-B202-F634-ACEA-2D72C7BA89B3}"/>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spTree>
    <p:extLst>
      <p:ext uri="{BB962C8B-B14F-4D97-AF65-F5344CB8AC3E}">
        <p14:creationId xmlns:p14="http://schemas.microsoft.com/office/powerpoint/2010/main" val="199061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500"/>
                                        <p:tgtEl>
                                          <p:spTgt spid="77"/>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16" presetClass="entr" presetSubtype="37" fill="hold" nodeType="afterEffect">
                                  <p:stCondLst>
                                    <p:cond delay="500"/>
                                  </p:stCondLst>
                                  <p:childTnLst>
                                    <p:set>
                                      <p:cBhvr>
                                        <p:cTn id="19" dur="1" fill="hold">
                                          <p:stCondLst>
                                            <p:cond delay="0"/>
                                          </p:stCondLst>
                                        </p:cTn>
                                        <p:tgtEl>
                                          <p:spTgt spid="151"/>
                                        </p:tgtEl>
                                        <p:attrNameLst>
                                          <p:attrName>style.visibility</p:attrName>
                                        </p:attrNameLst>
                                      </p:cBhvr>
                                      <p:to>
                                        <p:strVal val="visible"/>
                                      </p:to>
                                    </p:set>
                                    <p:animEffect transition="in" filter="barn(outVertical)">
                                      <p:cBhvr>
                                        <p:cTn id="20" dur="500"/>
                                        <p:tgtEl>
                                          <p:spTgt spid="15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childTnLst>
                          </p:cTn>
                        </p:par>
                        <p:par>
                          <p:cTn id="30" fill="hold">
                            <p:stCondLst>
                              <p:cond delay="1500"/>
                            </p:stCondLst>
                            <p:childTnLst>
                              <p:par>
                                <p:cTn id="31" presetID="16" presetClass="entr" presetSubtype="37" fill="hold" nodeType="afterEffect">
                                  <p:stCondLst>
                                    <p:cond delay="500"/>
                                  </p:stCondLst>
                                  <p:childTnLst>
                                    <p:set>
                                      <p:cBhvr>
                                        <p:cTn id="32" dur="1" fill="hold">
                                          <p:stCondLst>
                                            <p:cond delay="0"/>
                                          </p:stCondLst>
                                        </p:cTn>
                                        <p:tgtEl>
                                          <p:spTgt spid="119"/>
                                        </p:tgtEl>
                                        <p:attrNameLst>
                                          <p:attrName>style.visibility</p:attrName>
                                        </p:attrNameLst>
                                      </p:cBhvr>
                                      <p:to>
                                        <p:strVal val="visible"/>
                                      </p:to>
                                    </p:set>
                                    <p:animEffect transition="in" filter="barn(outVertical)">
                                      <p:cBhvr>
                                        <p:cTn id="33" dur="500"/>
                                        <p:tgtEl>
                                          <p:spTgt spid="119"/>
                                        </p:tgtEl>
                                      </p:cBhvr>
                                    </p:animEffect>
                                  </p:childTnLst>
                                </p:cTn>
                              </p:par>
                            </p:childTnLst>
                          </p:cTn>
                        </p:par>
                        <p:par>
                          <p:cTn id="34" fill="hold">
                            <p:stCondLst>
                              <p:cond delay="2500"/>
                            </p:stCondLst>
                            <p:childTnLst>
                              <p:par>
                                <p:cTn id="35" presetID="10" presetClass="entr" presetSubtype="0" fill="hold" grpId="0" nodeType="afterEffect">
                                  <p:stCondLst>
                                    <p:cond delay="500"/>
                                  </p:stCondLst>
                                  <p:childTnLst>
                                    <p:set>
                                      <p:cBhvr>
                                        <p:cTn id="36" dur="1" fill="hold">
                                          <p:stCondLst>
                                            <p:cond delay="0"/>
                                          </p:stCondLst>
                                        </p:cTn>
                                        <p:tgtEl>
                                          <p:spTgt spid="82"/>
                                        </p:tgtEl>
                                        <p:attrNameLst>
                                          <p:attrName>style.visibility</p:attrName>
                                        </p:attrNameLst>
                                      </p:cBhvr>
                                      <p:to>
                                        <p:strVal val="visible"/>
                                      </p:to>
                                    </p:set>
                                    <p:animEffect transition="in" filter="fade">
                                      <p:cBhvr>
                                        <p:cTn id="37" dur="500"/>
                                        <p:tgtEl>
                                          <p:spTgt spid="82"/>
                                        </p:tgtEl>
                                      </p:cBhvr>
                                    </p:animEffect>
                                  </p:childTnLst>
                                </p:cTn>
                              </p:par>
                            </p:childTnLst>
                          </p:cTn>
                        </p:par>
                        <p:par>
                          <p:cTn id="38" fill="hold">
                            <p:stCondLst>
                              <p:cond delay="3500"/>
                            </p:stCondLst>
                            <p:childTnLst>
                              <p:par>
                                <p:cTn id="39" presetID="10" presetClass="entr" presetSubtype="0" fill="hold" grpId="0" nodeType="afterEffect">
                                  <p:stCondLst>
                                    <p:cond delay="5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4500"/>
                            </p:stCondLst>
                            <p:childTnLst>
                              <p:par>
                                <p:cTn id="43" presetID="16" presetClass="entr" presetSubtype="37" fill="hold" nodeType="afterEffect">
                                  <p:stCondLst>
                                    <p:cond delay="500"/>
                                  </p:stCondLst>
                                  <p:childTnLst>
                                    <p:set>
                                      <p:cBhvr>
                                        <p:cTn id="44" dur="1" fill="hold">
                                          <p:stCondLst>
                                            <p:cond delay="0"/>
                                          </p:stCondLst>
                                        </p:cTn>
                                        <p:tgtEl>
                                          <p:spTgt spid="120"/>
                                        </p:tgtEl>
                                        <p:attrNameLst>
                                          <p:attrName>style.visibility</p:attrName>
                                        </p:attrNameLst>
                                      </p:cBhvr>
                                      <p:to>
                                        <p:strVal val="visible"/>
                                      </p:to>
                                    </p:set>
                                    <p:animEffect transition="in" filter="barn(outVertical)">
                                      <p:cBhvr>
                                        <p:cTn id="4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2" grpId="0"/>
      <p:bldP spid="3" grpId="0"/>
      <p:bldP spid="79" grpId="0" animBg="1"/>
      <p:bldP spid="82" grpId="0" animBg="1"/>
      <p:bldP spid="85" grpId="0"/>
      <p:bldP spid="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639001" y="389577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Treating tobacco use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is detrimental to recovery </a:t>
            </a:r>
            <a:b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br>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and/or mental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95987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72020-B668-FA9F-F509-1A85B9709F82}"/>
              </a:ext>
            </a:extLst>
          </p:cNvPr>
          <p:cNvSpPr>
            <a:spLocks noGrp="1"/>
          </p:cNvSpPr>
          <p:nvPr>
            <p:ph type="title"/>
          </p:nvPr>
        </p:nvSpPr>
        <p:spPr/>
        <p:txBody>
          <a:bodyPr/>
          <a:lstStyle/>
          <a:p>
            <a:r>
              <a:rPr lang="en-US" sz="2200" dirty="0"/>
              <a:t>Stopping smoking does not adversely affect mental health</a:t>
            </a:r>
          </a:p>
        </p:txBody>
      </p:sp>
      <p:sp>
        <p:nvSpPr>
          <p:cNvPr id="3" name="Text Placeholder 2">
            <a:extLst>
              <a:ext uri="{FF2B5EF4-FFF2-40B4-BE49-F238E27FC236}">
                <a16:creationId xmlns:a16="http://schemas.microsoft.com/office/drawing/2014/main" id="{5A9CC8A1-0DD3-1FB2-15A6-3C50F4CB51D5}"/>
              </a:ext>
            </a:extLst>
          </p:cNvPr>
          <p:cNvSpPr>
            <a:spLocks noGrp="1"/>
          </p:cNvSpPr>
          <p:nvPr>
            <p:ph type="body" idx="12"/>
          </p:nvPr>
        </p:nvSpPr>
        <p:spPr/>
        <p:txBody>
          <a:bodyPr/>
          <a:lstStyle/>
          <a:p>
            <a:pPr>
              <a:spcBef>
                <a:spcPts val="1400"/>
              </a:spcBef>
              <a:spcAft>
                <a:spcPts val="1400"/>
              </a:spcAft>
            </a:pPr>
            <a:r>
              <a:rPr lang="en-US" dirty="0"/>
              <a:t>If participants were psychiatrically stable at initiation of quit attempts, </a:t>
            </a:r>
            <a:r>
              <a:rPr lang="en-US" b="1" dirty="0"/>
              <a:t>smoking cessation interventions did not worsen their mental state.</a:t>
            </a:r>
          </a:p>
          <a:p>
            <a:pPr>
              <a:spcBef>
                <a:spcPts val="1400"/>
              </a:spcBef>
              <a:spcAft>
                <a:spcPts val="1400"/>
              </a:spcAft>
            </a:pPr>
            <a:r>
              <a:rPr lang="en-US" sz="2400" b="1" dirty="0">
                <a:solidFill>
                  <a:srgbClr val="005EB8"/>
                </a:solidFill>
              </a:rPr>
              <a:t>Stopping smoking has been shown to improve mental health</a:t>
            </a:r>
            <a:r>
              <a:rPr lang="en-US" sz="2400" dirty="0">
                <a:solidFill>
                  <a:srgbClr val="005EB8"/>
                </a:solidFill>
              </a:rPr>
              <a:t> (such as reduction in anxiety and depressive symptoms), </a:t>
            </a:r>
            <a:r>
              <a:rPr lang="en-US" sz="2400" b="1" dirty="0">
                <a:solidFill>
                  <a:srgbClr val="005EB8"/>
                </a:solidFill>
              </a:rPr>
              <a:t>and the size of the effect is the equivalent to taking antidepressants. </a:t>
            </a:r>
          </a:p>
          <a:p>
            <a:pPr>
              <a:spcBef>
                <a:spcPts val="1400"/>
              </a:spcBef>
              <a:spcAft>
                <a:spcPts val="1400"/>
              </a:spcAft>
            </a:pPr>
            <a:r>
              <a:rPr lang="en-US" dirty="0"/>
              <a:t>No</a:t>
            </a:r>
            <a:r>
              <a:rPr lang="en-US" dirty="0">
                <a:solidFill>
                  <a:schemeClr val="accent4">
                    <a:lumMod val="75000"/>
                    <a:lumOff val="25000"/>
                  </a:schemeClr>
                </a:solidFill>
              </a:rPr>
              <a:t> </a:t>
            </a:r>
            <a:r>
              <a:rPr lang="en-US" dirty="0"/>
              <a:t>evidence of a reduction in social wellbeing.</a:t>
            </a:r>
          </a:p>
        </p:txBody>
      </p:sp>
      <p:sp>
        <p:nvSpPr>
          <p:cNvPr id="5" name="Footer Placeholder 3">
            <a:extLst>
              <a:ext uri="{FF2B5EF4-FFF2-40B4-BE49-F238E27FC236}">
                <a16:creationId xmlns:a16="http://schemas.microsoft.com/office/drawing/2014/main" id="{C57DE0E4-DBB9-7E02-2B18-E785F255D95E}"/>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072927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Benefits of stopping</a:t>
            </a:r>
          </a:p>
        </p:txBody>
      </p:sp>
      <p:sp>
        <p:nvSpPr>
          <p:cNvPr id="9" name="Footer Placeholder 3">
            <a:extLst>
              <a:ext uri="{FF2B5EF4-FFF2-40B4-BE49-F238E27FC236}">
                <a16:creationId xmlns:a16="http://schemas.microsoft.com/office/drawing/2014/main" id="{2CB7B2DB-7196-D175-C718-BA395E05BE0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31" name="Picture 30">
            <a:extLst>
              <a:ext uri="{FF2B5EF4-FFF2-40B4-BE49-F238E27FC236}">
                <a16:creationId xmlns:a16="http://schemas.microsoft.com/office/drawing/2014/main" id="{AB4FBF88-0515-7F9C-D0D1-85EE73951D9D}"/>
              </a:ext>
            </a:extLst>
          </p:cNvPr>
          <p:cNvPicPr>
            <a:picLocks noChangeAspect="1"/>
          </p:cNvPicPr>
          <p:nvPr/>
        </p:nvPicPr>
        <p:blipFill>
          <a:blip r:embed="rId3"/>
          <a:srcRect/>
          <a:stretch/>
        </p:blipFill>
        <p:spPr>
          <a:xfrm>
            <a:off x="629250" y="1676609"/>
            <a:ext cx="953119" cy="953119"/>
          </a:xfrm>
          <a:prstGeom prst="rect">
            <a:avLst/>
          </a:prstGeom>
          <a:effectLst>
            <a:outerShdw blurRad="254000" dist="63500" dir="5400000" algn="ctr" rotWithShape="0">
              <a:srgbClr val="000000">
                <a:alpha val="20000"/>
              </a:srgbClr>
            </a:outerShdw>
          </a:effectLst>
        </p:spPr>
      </p:pic>
      <p:pic>
        <p:nvPicPr>
          <p:cNvPr id="32" name="Picture 31">
            <a:extLst>
              <a:ext uri="{FF2B5EF4-FFF2-40B4-BE49-F238E27FC236}">
                <a16:creationId xmlns:a16="http://schemas.microsoft.com/office/drawing/2014/main" id="{D9487AB3-C78A-D220-B186-EDF07A78CECC}"/>
              </a:ext>
            </a:extLst>
          </p:cNvPr>
          <p:cNvPicPr>
            <a:picLocks noChangeAspect="1"/>
          </p:cNvPicPr>
          <p:nvPr/>
        </p:nvPicPr>
        <p:blipFill>
          <a:blip r:embed="rId4"/>
          <a:srcRect/>
          <a:stretch/>
        </p:blipFill>
        <p:spPr>
          <a:xfrm>
            <a:off x="629250" y="2776280"/>
            <a:ext cx="953119" cy="953119"/>
          </a:xfrm>
          <a:prstGeom prst="rect">
            <a:avLst/>
          </a:prstGeom>
          <a:effectLst>
            <a:outerShdw blurRad="254000" dist="63500" dir="5400000" algn="ctr" rotWithShape="0">
              <a:srgbClr val="000000">
                <a:alpha val="20000"/>
              </a:srgbClr>
            </a:outerShdw>
          </a:effectLst>
        </p:spPr>
      </p:pic>
      <p:sp>
        <p:nvSpPr>
          <p:cNvPr id="33" name="Text Placeholder 2">
            <a:extLst>
              <a:ext uri="{FF2B5EF4-FFF2-40B4-BE49-F238E27FC236}">
                <a16:creationId xmlns:a16="http://schemas.microsoft.com/office/drawing/2014/main" id="{67AB3261-9A7F-1E8D-098B-843194F1956C}"/>
              </a:ext>
            </a:extLst>
          </p:cNvPr>
          <p:cNvSpPr txBox="1">
            <a:spLocks/>
          </p:cNvSpPr>
          <p:nvPr/>
        </p:nvSpPr>
        <p:spPr bwMode="auto">
          <a:xfrm>
            <a:off x="1725718" y="1676609"/>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Physical health (cardiovascular, respiratory, cancer risk)</a:t>
            </a:r>
            <a:br>
              <a:rPr lang="en-US" b="1" dirty="0">
                <a:solidFill>
                  <a:schemeClr val="accent1"/>
                </a:solidFill>
              </a:rPr>
            </a:br>
            <a:r>
              <a:rPr lang="en-US" sz="1500" b="1" spc="-30" dirty="0"/>
              <a:t>Other: Improved breathing, skin tone/colour, energy levels, smell, taste</a:t>
            </a:r>
            <a:endParaRPr lang="en-US" sz="1500" b="1" spc="-30" dirty="0">
              <a:solidFill>
                <a:schemeClr val="accent1"/>
              </a:solidFill>
            </a:endParaRPr>
          </a:p>
        </p:txBody>
      </p:sp>
      <p:pic>
        <p:nvPicPr>
          <p:cNvPr id="36" name="Picture 35">
            <a:extLst>
              <a:ext uri="{FF2B5EF4-FFF2-40B4-BE49-F238E27FC236}">
                <a16:creationId xmlns:a16="http://schemas.microsoft.com/office/drawing/2014/main" id="{59707E28-1EC7-2459-15D6-4E045E9A46DB}"/>
              </a:ext>
            </a:extLst>
          </p:cNvPr>
          <p:cNvPicPr>
            <a:picLocks noChangeAspect="1"/>
          </p:cNvPicPr>
          <p:nvPr/>
        </p:nvPicPr>
        <p:blipFill>
          <a:blip r:embed="rId5"/>
          <a:srcRect/>
          <a:stretch/>
        </p:blipFill>
        <p:spPr>
          <a:xfrm>
            <a:off x="629250" y="3875951"/>
            <a:ext cx="953119" cy="953119"/>
          </a:xfrm>
          <a:prstGeom prst="rect">
            <a:avLst/>
          </a:prstGeom>
          <a:effectLst>
            <a:outerShdw blurRad="254000" dist="63500" dir="5400000" algn="ctr" rotWithShape="0">
              <a:srgbClr val="000000">
                <a:alpha val="20000"/>
              </a:srgbClr>
            </a:outerShdw>
          </a:effectLst>
        </p:spPr>
      </p:pic>
      <p:pic>
        <p:nvPicPr>
          <p:cNvPr id="37" name="Picture 36">
            <a:extLst>
              <a:ext uri="{FF2B5EF4-FFF2-40B4-BE49-F238E27FC236}">
                <a16:creationId xmlns:a16="http://schemas.microsoft.com/office/drawing/2014/main" id="{618C5CC2-798E-5015-CC70-61A94BFC8589}"/>
              </a:ext>
            </a:extLst>
          </p:cNvPr>
          <p:cNvPicPr>
            <a:picLocks noChangeAspect="1"/>
          </p:cNvPicPr>
          <p:nvPr/>
        </p:nvPicPr>
        <p:blipFill>
          <a:blip r:embed="rId6"/>
          <a:srcRect/>
          <a:stretch/>
        </p:blipFill>
        <p:spPr>
          <a:xfrm>
            <a:off x="629250" y="4975622"/>
            <a:ext cx="953119" cy="953119"/>
          </a:xfrm>
          <a:prstGeom prst="rect">
            <a:avLst/>
          </a:prstGeom>
          <a:effectLst>
            <a:outerShdw blurRad="254000" dist="63500" dir="5400000" algn="ctr" rotWithShape="0">
              <a:srgbClr val="000000">
                <a:alpha val="20000"/>
              </a:srgbClr>
            </a:outerShdw>
          </a:effectLst>
        </p:spPr>
      </p:pic>
      <p:sp>
        <p:nvSpPr>
          <p:cNvPr id="41" name="Text Placeholder 2">
            <a:extLst>
              <a:ext uri="{FF2B5EF4-FFF2-40B4-BE49-F238E27FC236}">
                <a16:creationId xmlns:a16="http://schemas.microsoft.com/office/drawing/2014/main" id="{881DEA15-C96E-F508-06E6-EDB63D6C1CE7}"/>
              </a:ext>
            </a:extLst>
          </p:cNvPr>
          <p:cNvSpPr txBox="1">
            <a:spLocks/>
          </p:cNvSpPr>
          <p:nvPr/>
        </p:nvSpPr>
        <p:spPr bwMode="auto">
          <a:xfrm>
            <a:off x="1725718" y="2776280"/>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Mental health </a:t>
            </a:r>
            <a:br>
              <a:rPr lang="en-US" b="1" dirty="0">
                <a:solidFill>
                  <a:schemeClr val="accent1"/>
                </a:solidFill>
              </a:rPr>
            </a:br>
            <a:r>
              <a:rPr lang="en-US" sz="1600" b="1" dirty="0"/>
              <a:t>(</a:t>
            </a:r>
            <a:r>
              <a:rPr lang="en-US" sz="2200" b="1" dirty="0"/>
              <a:t>↓</a:t>
            </a:r>
            <a:r>
              <a:rPr lang="en-US" sz="1600" b="1" dirty="0"/>
              <a:t> depression, anxiety, psychosis, </a:t>
            </a:r>
            <a:r>
              <a:rPr lang="en-US" sz="2200" b="1" dirty="0"/>
              <a:t>↑</a:t>
            </a:r>
            <a:r>
              <a:rPr lang="en-US" sz="1600" b="1" dirty="0"/>
              <a:t> self-confidence)</a:t>
            </a:r>
          </a:p>
        </p:txBody>
      </p:sp>
      <p:sp>
        <p:nvSpPr>
          <p:cNvPr id="42" name="Text Placeholder 2">
            <a:extLst>
              <a:ext uri="{FF2B5EF4-FFF2-40B4-BE49-F238E27FC236}">
                <a16:creationId xmlns:a16="http://schemas.microsoft.com/office/drawing/2014/main" id="{EA72125A-91C4-A545-178D-2FE3F4082AF8}"/>
              </a:ext>
            </a:extLst>
          </p:cNvPr>
          <p:cNvSpPr txBox="1">
            <a:spLocks/>
          </p:cNvSpPr>
          <p:nvPr/>
        </p:nvSpPr>
        <p:spPr bwMode="auto">
          <a:xfrm>
            <a:off x="1725718" y="3875951"/>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Reduced financial stress, social inequalities, stigma</a:t>
            </a:r>
            <a:endParaRPr lang="en-US" sz="1500" b="1" dirty="0">
              <a:solidFill>
                <a:schemeClr val="accent1"/>
              </a:solidFill>
            </a:endParaRPr>
          </a:p>
        </p:txBody>
      </p:sp>
      <p:sp>
        <p:nvSpPr>
          <p:cNvPr id="43" name="Text Placeholder 2">
            <a:extLst>
              <a:ext uri="{FF2B5EF4-FFF2-40B4-BE49-F238E27FC236}">
                <a16:creationId xmlns:a16="http://schemas.microsoft.com/office/drawing/2014/main" id="{61AF48E1-4412-0F14-86E8-2BA777511031}"/>
              </a:ext>
            </a:extLst>
          </p:cNvPr>
          <p:cNvSpPr txBox="1">
            <a:spLocks/>
          </p:cNvSpPr>
          <p:nvPr/>
        </p:nvSpPr>
        <p:spPr bwMode="auto">
          <a:xfrm>
            <a:off x="1725718" y="4975622"/>
            <a:ext cx="7403642" cy="953119"/>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500"/>
              </a:lnSpc>
              <a:spcBef>
                <a:spcPts val="0"/>
              </a:spcBef>
              <a:spcAft>
                <a:spcPts val="0"/>
              </a:spcAft>
              <a:buClr>
                <a:srgbClr val="00B0F0"/>
              </a:buClr>
              <a:buNone/>
              <a:tabLst>
                <a:tab pos="309563" algn="l"/>
              </a:tabLst>
            </a:pPr>
            <a:r>
              <a:rPr lang="en-US" b="1" dirty="0">
                <a:solidFill>
                  <a:schemeClr val="accent1"/>
                </a:solidFill>
              </a:rPr>
              <a:t>Improved sleep</a:t>
            </a:r>
            <a:endParaRPr lang="en-US" sz="1500" b="1" dirty="0">
              <a:solidFill>
                <a:schemeClr val="accent1"/>
              </a:solidFill>
            </a:endParaRPr>
          </a:p>
        </p:txBody>
      </p:sp>
    </p:spTree>
    <p:extLst>
      <p:ext uri="{BB962C8B-B14F-4D97-AF65-F5344CB8AC3E}">
        <p14:creationId xmlns:p14="http://schemas.microsoft.com/office/powerpoint/2010/main" val="88898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548375"/>
            <a:ext cx="7597685" cy="584510"/>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The Health Benefits of Stopping</a:t>
            </a:r>
            <a:endParaRPr lang="en-US" sz="3000" dirty="0">
              <a:solidFill>
                <a:schemeClr val="accent3"/>
              </a:solidFill>
              <a:effectLst>
                <a:outerShdw blurRad="254000" dist="63500" dir="5400000" algn="ctr" rotWithShape="0">
                  <a:srgbClr val="000000">
                    <a:alpha val="25000"/>
                  </a:srgbClr>
                </a:outerShdw>
              </a:effectLst>
              <a:latin typeface="+mn-lt"/>
              <a:cs typeface="Segoe UI"/>
            </a:endParaRPr>
          </a:p>
        </p:txBody>
      </p:sp>
      <p:pic>
        <p:nvPicPr>
          <p:cNvPr id="6" name="Picture 5">
            <a:extLst>
              <a:ext uri="{FF2B5EF4-FFF2-40B4-BE49-F238E27FC236}">
                <a16:creationId xmlns:a16="http://schemas.microsoft.com/office/drawing/2014/main" id="{CFFFFA19-0E98-486F-B1DE-8F42DD5387AF}"/>
              </a:ext>
            </a:extLst>
          </p:cNvPr>
          <p:cNvPicPr>
            <a:picLocks noChangeAspect="1"/>
          </p:cNvPicPr>
          <p:nvPr/>
        </p:nvPicPr>
        <p:blipFill>
          <a:blip r:embed="rId3"/>
          <a:srcRect/>
          <a:stretch/>
        </p:blipFill>
        <p:spPr>
          <a:xfrm>
            <a:off x="679363" y="2171124"/>
            <a:ext cx="7772398" cy="3790949"/>
          </a:xfrm>
          <a:prstGeom prst="rect">
            <a:avLst/>
          </a:prstGeom>
        </p:spPr>
      </p:pic>
      <p:sp>
        <p:nvSpPr>
          <p:cNvPr id="15" name="TextBox 14">
            <a:extLst>
              <a:ext uri="{FF2B5EF4-FFF2-40B4-BE49-F238E27FC236}">
                <a16:creationId xmlns:a16="http://schemas.microsoft.com/office/drawing/2014/main" id="{0CC036B8-6164-F1F6-9AD7-0951B97EBACB}"/>
              </a:ext>
            </a:extLst>
          </p:cNvPr>
          <p:cNvSpPr txBox="1"/>
          <p:nvPr/>
        </p:nvSpPr>
        <p:spPr bwMode="auto">
          <a:xfrm>
            <a:off x="773158" y="1092425"/>
            <a:ext cx="7597685" cy="497461"/>
          </a:xfrm>
          <a:prstGeom prst="rect">
            <a:avLst/>
          </a:prstGeom>
          <a:noFill/>
          <a:ln w="9525">
            <a:noFill/>
            <a:miter lim="800000"/>
            <a:headEnd/>
            <a:tailEnd/>
          </a:ln>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lnSpc>
                <a:spcPts val="4400"/>
              </a:lnSpc>
              <a:spcBef>
                <a:spcPts val="0"/>
              </a:spcBef>
              <a:spcAft>
                <a:spcPts val="3000"/>
              </a:spcAft>
              <a:buClr>
                <a:srgbClr val="C10C21"/>
              </a:buClr>
            </a:pPr>
            <a:r>
              <a:rPr lang="en-US" sz="3000" dirty="0">
                <a:solidFill>
                  <a:schemeClr val="accent3"/>
                </a:solidFill>
                <a:effectLst>
                  <a:outerShdw blurRad="254000" dist="63500" dir="5400000" algn="ctr" rotWithShape="0">
                    <a:srgbClr val="000000">
                      <a:alpha val="25000"/>
                    </a:srgbClr>
                  </a:outerShdw>
                </a:effectLst>
                <a:latin typeface="+mn-lt"/>
                <a:cs typeface="Segoe UI"/>
              </a:rPr>
              <a:t>It’s never too late to quit</a:t>
            </a:r>
          </a:p>
        </p:txBody>
      </p:sp>
      <p:pic>
        <p:nvPicPr>
          <p:cNvPr id="3" name="Picture 2">
            <a:extLst>
              <a:ext uri="{FF2B5EF4-FFF2-40B4-BE49-F238E27FC236}">
                <a16:creationId xmlns:a16="http://schemas.microsoft.com/office/drawing/2014/main" id="{5F114EF5-C482-39F2-8C4A-B417C18DF5AA}"/>
              </a:ext>
            </a:extLst>
          </p:cNvPr>
          <p:cNvPicPr>
            <a:picLocks noChangeAspect="1"/>
          </p:cNvPicPr>
          <p:nvPr/>
        </p:nvPicPr>
        <p:blipFill>
          <a:blip r:embed="rId4"/>
          <a:srcRect/>
          <a:stretch/>
        </p:blipFill>
        <p:spPr>
          <a:xfrm>
            <a:off x="679363" y="2171124"/>
            <a:ext cx="7772397" cy="3790949"/>
          </a:xfrm>
          <a:prstGeom prst="rect">
            <a:avLst/>
          </a:prstGeom>
        </p:spPr>
      </p:pic>
      <p:pic>
        <p:nvPicPr>
          <p:cNvPr id="4" name="Picture 3">
            <a:extLst>
              <a:ext uri="{FF2B5EF4-FFF2-40B4-BE49-F238E27FC236}">
                <a16:creationId xmlns:a16="http://schemas.microsoft.com/office/drawing/2014/main" id="{F36A4476-9A3D-EA11-0429-07D90CCE0B1A}"/>
              </a:ext>
            </a:extLst>
          </p:cNvPr>
          <p:cNvPicPr>
            <a:picLocks noChangeAspect="1"/>
          </p:cNvPicPr>
          <p:nvPr/>
        </p:nvPicPr>
        <p:blipFill>
          <a:blip r:embed="rId5"/>
          <a:srcRect/>
          <a:stretch/>
        </p:blipFill>
        <p:spPr>
          <a:xfrm>
            <a:off x="679363" y="2171124"/>
            <a:ext cx="7772397" cy="3790949"/>
          </a:xfrm>
          <a:prstGeom prst="rect">
            <a:avLst/>
          </a:prstGeom>
        </p:spPr>
      </p:pic>
      <p:pic>
        <p:nvPicPr>
          <p:cNvPr id="5" name="Picture 4">
            <a:extLst>
              <a:ext uri="{FF2B5EF4-FFF2-40B4-BE49-F238E27FC236}">
                <a16:creationId xmlns:a16="http://schemas.microsoft.com/office/drawing/2014/main" id="{5D047DE6-E2B5-34B4-C9DC-D6E33EEE00CE}"/>
              </a:ext>
            </a:extLst>
          </p:cNvPr>
          <p:cNvPicPr>
            <a:picLocks noChangeAspect="1"/>
          </p:cNvPicPr>
          <p:nvPr/>
        </p:nvPicPr>
        <p:blipFill>
          <a:blip r:embed="rId6"/>
          <a:srcRect/>
          <a:stretch/>
        </p:blipFill>
        <p:spPr>
          <a:xfrm>
            <a:off x="679363" y="2171124"/>
            <a:ext cx="7772397" cy="3790949"/>
          </a:xfrm>
          <a:prstGeom prst="rect">
            <a:avLst/>
          </a:prstGeom>
        </p:spPr>
      </p:pic>
      <p:pic>
        <p:nvPicPr>
          <p:cNvPr id="16" name="Picture 15">
            <a:extLst>
              <a:ext uri="{FF2B5EF4-FFF2-40B4-BE49-F238E27FC236}">
                <a16:creationId xmlns:a16="http://schemas.microsoft.com/office/drawing/2014/main" id="{BCB34E2E-8960-EB4F-4C44-D3B8DE59826E}"/>
              </a:ext>
            </a:extLst>
          </p:cNvPr>
          <p:cNvPicPr>
            <a:picLocks noChangeAspect="1"/>
          </p:cNvPicPr>
          <p:nvPr/>
        </p:nvPicPr>
        <p:blipFill>
          <a:blip r:embed="rId7"/>
          <a:srcRect/>
          <a:stretch/>
        </p:blipFill>
        <p:spPr>
          <a:xfrm>
            <a:off x="679363" y="2171124"/>
            <a:ext cx="7772397" cy="3790949"/>
          </a:xfrm>
          <a:prstGeom prst="rect">
            <a:avLst/>
          </a:prstGeom>
        </p:spPr>
      </p:pic>
      <p:pic>
        <p:nvPicPr>
          <p:cNvPr id="17" name="Picture 16">
            <a:extLst>
              <a:ext uri="{FF2B5EF4-FFF2-40B4-BE49-F238E27FC236}">
                <a16:creationId xmlns:a16="http://schemas.microsoft.com/office/drawing/2014/main" id="{A1722E54-01FE-466F-63EF-E4BC382F4875}"/>
              </a:ext>
            </a:extLst>
          </p:cNvPr>
          <p:cNvPicPr>
            <a:picLocks noChangeAspect="1"/>
          </p:cNvPicPr>
          <p:nvPr/>
        </p:nvPicPr>
        <p:blipFill>
          <a:blip r:embed="rId8"/>
          <a:srcRect/>
          <a:stretch/>
        </p:blipFill>
        <p:spPr>
          <a:xfrm>
            <a:off x="679363" y="2171124"/>
            <a:ext cx="7772397" cy="3790949"/>
          </a:xfrm>
          <a:prstGeom prst="rect">
            <a:avLst/>
          </a:prstGeom>
        </p:spPr>
      </p:pic>
      <p:pic>
        <p:nvPicPr>
          <p:cNvPr id="18" name="Picture 17">
            <a:extLst>
              <a:ext uri="{FF2B5EF4-FFF2-40B4-BE49-F238E27FC236}">
                <a16:creationId xmlns:a16="http://schemas.microsoft.com/office/drawing/2014/main" id="{6EEE87A0-0A15-7B18-FB9D-49ED65F0D199}"/>
              </a:ext>
            </a:extLst>
          </p:cNvPr>
          <p:cNvPicPr>
            <a:picLocks noChangeAspect="1"/>
          </p:cNvPicPr>
          <p:nvPr/>
        </p:nvPicPr>
        <p:blipFill>
          <a:blip r:embed="rId9"/>
          <a:srcRect/>
          <a:stretch/>
        </p:blipFill>
        <p:spPr>
          <a:xfrm>
            <a:off x="679363" y="2171124"/>
            <a:ext cx="7772397" cy="3790949"/>
          </a:xfrm>
          <a:prstGeom prst="rect">
            <a:avLst/>
          </a:prstGeom>
        </p:spPr>
      </p:pic>
      <p:pic>
        <p:nvPicPr>
          <p:cNvPr id="19" name="Picture 18">
            <a:extLst>
              <a:ext uri="{FF2B5EF4-FFF2-40B4-BE49-F238E27FC236}">
                <a16:creationId xmlns:a16="http://schemas.microsoft.com/office/drawing/2014/main" id="{2FFC983C-11D4-D6B7-B68D-5E4B5850F614}"/>
              </a:ext>
            </a:extLst>
          </p:cNvPr>
          <p:cNvPicPr>
            <a:picLocks noChangeAspect="1"/>
          </p:cNvPicPr>
          <p:nvPr/>
        </p:nvPicPr>
        <p:blipFill>
          <a:blip r:embed="rId10"/>
          <a:srcRect/>
          <a:stretch/>
        </p:blipFill>
        <p:spPr>
          <a:xfrm>
            <a:off x="679363" y="2171124"/>
            <a:ext cx="7772397" cy="3790949"/>
          </a:xfrm>
          <a:prstGeom prst="rect">
            <a:avLst/>
          </a:prstGeom>
        </p:spPr>
      </p:pic>
      <p:pic>
        <p:nvPicPr>
          <p:cNvPr id="20" name="Picture 19">
            <a:extLst>
              <a:ext uri="{FF2B5EF4-FFF2-40B4-BE49-F238E27FC236}">
                <a16:creationId xmlns:a16="http://schemas.microsoft.com/office/drawing/2014/main" id="{372C7C13-072F-A502-66DB-5519350484DE}"/>
              </a:ext>
            </a:extLst>
          </p:cNvPr>
          <p:cNvPicPr>
            <a:picLocks noChangeAspect="1"/>
          </p:cNvPicPr>
          <p:nvPr/>
        </p:nvPicPr>
        <p:blipFill>
          <a:blip r:embed="rId11"/>
          <a:srcRect/>
          <a:stretch/>
        </p:blipFill>
        <p:spPr>
          <a:xfrm>
            <a:off x="679363" y="2171124"/>
            <a:ext cx="7772397" cy="3790949"/>
          </a:xfrm>
          <a:prstGeom prst="rect">
            <a:avLst/>
          </a:prstGeom>
        </p:spPr>
      </p:pic>
      <p:pic>
        <p:nvPicPr>
          <p:cNvPr id="21" name="Picture 20">
            <a:extLst>
              <a:ext uri="{FF2B5EF4-FFF2-40B4-BE49-F238E27FC236}">
                <a16:creationId xmlns:a16="http://schemas.microsoft.com/office/drawing/2014/main" id="{791D0649-A4CD-0305-CE9F-9656D0314D2E}"/>
              </a:ext>
            </a:extLst>
          </p:cNvPr>
          <p:cNvPicPr>
            <a:picLocks noChangeAspect="1"/>
          </p:cNvPicPr>
          <p:nvPr/>
        </p:nvPicPr>
        <p:blipFill>
          <a:blip r:embed="rId12"/>
          <a:srcRect/>
          <a:stretch/>
        </p:blipFill>
        <p:spPr>
          <a:xfrm>
            <a:off x="679363" y="2171124"/>
            <a:ext cx="7772397" cy="3790949"/>
          </a:xfrm>
          <a:prstGeom prst="rect">
            <a:avLst/>
          </a:prstGeom>
        </p:spPr>
      </p:pic>
    </p:spTree>
    <p:extLst>
      <p:ext uri="{BB962C8B-B14F-4D97-AF65-F5344CB8AC3E}">
        <p14:creationId xmlns:p14="http://schemas.microsoft.com/office/powerpoint/2010/main" val="292385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question">
            <a:extLst>
              <a:ext uri="{FF2B5EF4-FFF2-40B4-BE49-F238E27FC236}">
                <a16:creationId xmlns:a16="http://schemas.microsoft.com/office/drawing/2014/main" id="{C5121804-B426-B60D-D628-61EB4C9F3738}"/>
              </a:ext>
            </a:extLst>
          </p:cNvPr>
          <p:cNvSpPr txBox="1">
            <a:spLocks/>
          </p:cNvSpPr>
          <p:nvPr/>
        </p:nvSpPr>
        <p:spPr>
          <a:xfrm>
            <a:off x="897911" y="1730369"/>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solidFill>
                  <a:schemeClr val="accent3"/>
                </a:solidFill>
                <a:effectLst/>
                <a:latin typeface="Arial" panose="020B0604020202020204" pitchFamily="34" charset="0"/>
                <a:cs typeface="Arial" panose="020B0604020202020204" pitchFamily="34" charset="0"/>
              </a:rPr>
              <a:t>Life saving, life changing</a:t>
            </a:r>
            <a:endParaRPr lang="en-US" sz="1000" b="1" dirty="0">
              <a:solidFill>
                <a:schemeClr val="accent3"/>
              </a:solidFill>
              <a:effectLst/>
            </a:endParaRPr>
          </a:p>
        </p:txBody>
      </p:sp>
      <p:sp>
        <p:nvSpPr>
          <p:cNvPr id="6" name="Subtitle 2">
            <a:extLst>
              <a:ext uri="{FF2B5EF4-FFF2-40B4-BE49-F238E27FC236}">
                <a16:creationId xmlns:a16="http://schemas.microsoft.com/office/drawing/2014/main" id="{2D398607-500F-E07A-ED8B-758A9CB97809}"/>
              </a:ext>
            </a:extLst>
          </p:cNvPr>
          <p:cNvSpPr txBox="1">
            <a:spLocks/>
          </p:cNvSpPr>
          <p:nvPr/>
        </p:nvSpPr>
        <p:spPr>
          <a:xfrm>
            <a:off x="1045394" y="2739319"/>
            <a:ext cx="7613650"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b="1" dirty="0">
                <a:solidFill>
                  <a:schemeClr val="bg1"/>
                </a:solidFill>
                <a:effectLst/>
              </a:rPr>
              <a:t>One third of people who smoke will die</a:t>
            </a:r>
            <a:br>
              <a:rPr lang="en-GB" altLang="en-US" sz="2800" b="1" dirty="0">
                <a:solidFill>
                  <a:schemeClr val="bg1"/>
                </a:solidFill>
                <a:effectLst/>
              </a:rPr>
            </a:br>
            <a:r>
              <a:rPr lang="en-GB" altLang="en-US" sz="2800" b="1" dirty="0">
                <a:solidFill>
                  <a:schemeClr val="bg1"/>
                </a:solidFill>
                <a:effectLst/>
              </a:rPr>
              <a:t>of a smoking-related illness</a:t>
            </a:r>
          </a:p>
        </p:txBody>
      </p:sp>
      <p:sp>
        <p:nvSpPr>
          <p:cNvPr id="7" name="Subtitle 2">
            <a:extLst>
              <a:ext uri="{FF2B5EF4-FFF2-40B4-BE49-F238E27FC236}">
                <a16:creationId xmlns:a16="http://schemas.microsoft.com/office/drawing/2014/main" id="{18ADA921-2430-06C4-96B2-BC0F585E52CD}"/>
              </a:ext>
            </a:extLst>
          </p:cNvPr>
          <p:cNvSpPr txBox="1">
            <a:spLocks/>
          </p:cNvSpPr>
          <p:nvPr/>
        </p:nvSpPr>
        <p:spPr bwMode="auto">
          <a:xfrm>
            <a:off x="897911" y="4059102"/>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dirty="0">
                <a:solidFill>
                  <a:schemeClr val="accent3"/>
                </a:solidFill>
                <a:effectLst/>
                <a:latin typeface="Arial" panose="020B0604020202020204" pitchFamily="34" charset="0"/>
                <a:cs typeface="Arial" panose="020B0604020202020204" pitchFamily="34" charset="0"/>
              </a:rPr>
              <a:t>Tobacco dependence treatment </a:t>
            </a:r>
            <a:br>
              <a:rPr lang="en-GB" altLang="en-US" dirty="0">
                <a:solidFill>
                  <a:schemeClr val="accent3"/>
                </a:solidFill>
                <a:effectLst/>
                <a:latin typeface="Arial" panose="020B0604020202020204" pitchFamily="34" charset="0"/>
                <a:cs typeface="Arial" panose="020B0604020202020204" pitchFamily="34" charset="0"/>
              </a:rPr>
            </a:br>
            <a:r>
              <a:rPr lang="en-GB" altLang="en-US" dirty="0">
                <a:solidFill>
                  <a:schemeClr val="accent3"/>
                </a:solidFill>
                <a:effectLst/>
                <a:latin typeface="Arial" panose="020B0604020202020204" pitchFamily="34" charset="0"/>
                <a:cs typeface="Arial" panose="020B0604020202020204" pitchFamily="34" charset="0"/>
              </a:rPr>
              <a:t>is a life-saving intervention</a:t>
            </a:r>
          </a:p>
        </p:txBody>
      </p:sp>
    </p:spTree>
    <p:extLst>
      <p:ext uri="{BB962C8B-B14F-4D97-AF65-F5344CB8AC3E}">
        <p14:creationId xmlns:p14="http://schemas.microsoft.com/office/powerpoint/2010/main" val="261597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6933" y="-50799"/>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571500" y="322414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endParaRPr lang="en-US" sz="2400" b="1" dirty="0">
              <a:solidFill>
                <a:srgbClr val="0070C0"/>
              </a:solidFill>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709856" y="3818888"/>
            <a:ext cx="347588" cy="402195"/>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71500" y="750339"/>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People with SMI should be treated </a:t>
            </a:r>
          </a:p>
          <a:p>
            <a:pPr marL="6350" indent="-6350"/>
            <a:r>
              <a:rPr lang="en-US" sz="3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exactly the same as we would any other person who smokes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61231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E84293B-E2C2-CA2D-911C-D2EE59F29E1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What works?</a:t>
            </a:r>
          </a:p>
        </p:txBody>
      </p:sp>
      <p:sp>
        <p:nvSpPr>
          <p:cNvPr id="10" name="behaviour text">
            <a:extLst>
              <a:ext uri="{FF2B5EF4-FFF2-40B4-BE49-F238E27FC236}">
                <a16:creationId xmlns:a16="http://schemas.microsoft.com/office/drawing/2014/main" id="{102373FE-8DD8-E959-396C-BB86E8FCA335}"/>
              </a:ext>
            </a:extLst>
          </p:cNvPr>
          <p:cNvSpPr txBox="1"/>
          <p:nvPr/>
        </p:nvSpPr>
        <p:spPr>
          <a:xfrm>
            <a:off x="659909" y="4011235"/>
            <a:ext cx="3518235" cy="732981"/>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Behavioural support from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 trained professional </a:t>
            </a:r>
          </a:p>
          <a:p>
            <a:pPr algn="ctr">
              <a:lnSpc>
                <a:spcPts val="2000"/>
              </a:lnSpc>
            </a:pPr>
            <a:endParaRPr lang="en-US" sz="1400" dirty="0">
              <a:latin typeface="Century Gothic" panose="020B0502020202020204" pitchFamily="34" charset="0"/>
            </a:endParaRPr>
          </a:p>
        </p:txBody>
      </p:sp>
      <p:sp>
        <p:nvSpPr>
          <p:cNvPr id="11" name="NRT text">
            <a:extLst>
              <a:ext uri="{FF2B5EF4-FFF2-40B4-BE49-F238E27FC236}">
                <a16:creationId xmlns:a16="http://schemas.microsoft.com/office/drawing/2014/main" id="{BDDC8535-C7B5-8D1F-F81F-E460D82AFE24}"/>
              </a:ext>
            </a:extLst>
          </p:cNvPr>
          <p:cNvSpPr txBox="1"/>
          <p:nvPr/>
        </p:nvSpPr>
        <p:spPr>
          <a:xfrm>
            <a:off x="4971201" y="4091270"/>
            <a:ext cx="3518235" cy="618199"/>
          </a:xfrm>
          <a:prstGeom prst="rect">
            <a:avLst/>
          </a:prstGeom>
          <a:noFill/>
        </p:spPr>
        <p:txBody>
          <a:bodyPr wrap="square" rtlCol="0">
            <a:noAutofit/>
          </a:bodyPr>
          <a:lstStyle/>
          <a:p>
            <a:pPr algn="ctr">
              <a:lnSpc>
                <a:spcPts val="2000"/>
              </a:lnSpc>
            </a:pPr>
            <a:r>
              <a:rPr lang="en-US" sz="1400" dirty="0">
                <a:latin typeface="Arial" panose="020B0604020202020204" pitchFamily="34" charset="0"/>
                <a:cs typeface="Arial" panose="020B0604020202020204" pitchFamily="34" charset="0"/>
              </a:rPr>
              <a:t>Tobacco dependence medication or nicotine </a:t>
            </a:r>
            <a:r>
              <a:rPr lang="en-US" sz="1400" dirty="0">
                <a:latin typeface="+mn-lt"/>
              </a:rPr>
              <a:t>vape</a:t>
            </a:r>
          </a:p>
        </p:txBody>
      </p:sp>
      <p:grpSp>
        <p:nvGrpSpPr>
          <p:cNvPr id="12" name="plus">
            <a:extLst>
              <a:ext uri="{FF2B5EF4-FFF2-40B4-BE49-F238E27FC236}">
                <a16:creationId xmlns:a16="http://schemas.microsoft.com/office/drawing/2014/main" id="{30FEF6F7-E721-76AE-363C-32EB03B87CB3}"/>
              </a:ext>
            </a:extLst>
          </p:cNvPr>
          <p:cNvGrpSpPr/>
          <p:nvPr/>
        </p:nvGrpSpPr>
        <p:grpSpPr>
          <a:xfrm>
            <a:off x="4106721" y="2946245"/>
            <a:ext cx="606751" cy="769441"/>
            <a:chOff x="4142469" y="1950606"/>
            <a:chExt cx="606751" cy="769441"/>
          </a:xfrm>
        </p:grpSpPr>
        <p:sp>
          <p:nvSpPr>
            <p:cNvPr id="13" name="Oval 12">
              <a:extLst>
                <a:ext uri="{FF2B5EF4-FFF2-40B4-BE49-F238E27FC236}">
                  <a16:creationId xmlns:a16="http://schemas.microsoft.com/office/drawing/2014/main" id="{C0AEE2A4-AA27-109E-99BF-1CFCE0B74F5E}"/>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322EE530-1D49-F26A-8A0E-AE254CF9975D}"/>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16" name="evidence">
            <a:extLst>
              <a:ext uri="{FF2B5EF4-FFF2-40B4-BE49-F238E27FC236}">
                <a16:creationId xmlns:a16="http://schemas.microsoft.com/office/drawing/2014/main" id="{3A7A61AE-5756-73B8-8E9C-0F87D287152E}"/>
              </a:ext>
            </a:extLst>
          </p:cNvPr>
          <p:cNvSpPr txBox="1"/>
          <p:nvPr/>
        </p:nvSpPr>
        <p:spPr>
          <a:xfrm>
            <a:off x="840978" y="4893479"/>
            <a:ext cx="7370742" cy="710211"/>
          </a:xfrm>
          <a:prstGeom prst="rect">
            <a:avLst/>
          </a:prstGeom>
          <a:noFill/>
        </p:spPr>
        <p:txBody>
          <a:bodyPr wrap="square" rtlCol="0">
            <a:noAutofit/>
          </a:bodyPr>
          <a:lstStyle/>
          <a:p>
            <a:pPr algn="ctr">
              <a:lnSpc>
                <a:spcPts val="2300"/>
              </a:lnSpc>
              <a:spcBef>
                <a:spcPts val="600"/>
              </a:spcBef>
            </a:pPr>
            <a:r>
              <a:rPr lang="en-US" sz="2000" b="1" dirty="0">
                <a:solidFill>
                  <a:schemeClr val="accent1"/>
                </a:solidFill>
                <a:latin typeface="Arial" panose="020B0604020202020204" pitchFamily="34" charset="0"/>
                <a:cs typeface="Arial" panose="020B0604020202020204" pitchFamily="34" charset="0"/>
              </a:rPr>
              <a:t>Bespoke smoking cessation interventions further increase engagement with treatment and outcomes</a:t>
            </a:r>
          </a:p>
        </p:txBody>
      </p:sp>
      <p:sp>
        <p:nvSpPr>
          <p:cNvPr id="17" name="source">
            <a:extLst>
              <a:ext uri="{FF2B5EF4-FFF2-40B4-BE49-F238E27FC236}">
                <a16:creationId xmlns:a16="http://schemas.microsoft.com/office/drawing/2014/main" id="{AB54936E-3B85-6611-D4B4-E78181F1DD55}"/>
              </a:ext>
            </a:extLst>
          </p:cNvPr>
          <p:cNvSpPr txBox="1">
            <a:spLocks/>
          </p:cNvSpPr>
          <p:nvPr/>
        </p:nvSpPr>
        <p:spPr bwMode="auto">
          <a:xfrm>
            <a:off x="549513" y="5742635"/>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latin typeface="Arial" panose="020B0604020202020204" pitchFamily="34" charset="0"/>
                <a:cs typeface="Arial" panose="020B0604020202020204" pitchFamily="34" charset="0"/>
              </a:rPr>
              <a:t>Source: Spanakis P, et al. 2021</a:t>
            </a:r>
          </a:p>
        </p:txBody>
      </p:sp>
      <p:grpSp>
        <p:nvGrpSpPr>
          <p:cNvPr id="20" name="NRT">
            <a:extLst>
              <a:ext uri="{FF2B5EF4-FFF2-40B4-BE49-F238E27FC236}">
                <a16:creationId xmlns:a16="http://schemas.microsoft.com/office/drawing/2014/main" id="{CC148F85-1E1F-0B27-7CE8-D3EA33678E09}"/>
              </a:ext>
            </a:extLst>
          </p:cNvPr>
          <p:cNvGrpSpPr/>
          <p:nvPr/>
        </p:nvGrpSpPr>
        <p:grpSpPr>
          <a:xfrm>
            <a:off x="5446394" y="2650447"/>
            <a:ext cx="2310502" cy="1486161"/>
            <a:chOff x="5042926" y="2695323"/>
            <a:chExt cx="2482774" cy="1503884"/>
          </a:xfrm>
        </p:grpSpPr>
        <p:pic>
          <p:nvPicPr>
            <p:cNvPr id="8" name="Picture 7">
              <a:extLst>
                <a:ext uri="{FF2B5EF4-FFF2-40B4-BE49-F238E27FC236}">
                  <a16:creationId xmlns:a16="http://schemas.microsoft.com/office/drawing/2014/main" id="{D86E4777-C341-F274-6427-CBC4D415BA75}"/>
                </a:ext>
              </a:extLst>
            </p:cNvPr>
            <p:cNvPicPr>
              <a:picLocks noChangeAspect="1"/>
            </p:cNvPicPr>
            <p:nvPr/>
          </p:nvPicPr>
          <p:blipFill>
            <a:blip r:embed="rId3"/>
            <a:srcRect/>
            <a:stretch/>
          </p:blipFill>
          <p:spPr>
            <a:xfrm>
              <a:off x="5042926" y="3307240"/>
              <a:ext cx="1339883" cy="829862"/>
            </a:xfrm>
            <a:prstGeom prst="rect">
              <a:avLst/>
            </a:prstGeom>
          </p:spPr>
        </p:pic>
        <p:pic>
          <p:nvPicPr>
            <p:cNvPr id="9" name="Picture 8">
              <a:extLst>
                <a:ext uri="{FF2B5EF4-FFF2-40B4-BE49-F238E27FC236}">
                  <a16:creationId xmlns:a16="http://schemas.microsoft.com/office/drawing/2014/main" id="{940DD78D-27BE-2955-5BC7-0E7F856CACF5}"/>
                </a:ext>
              </a:extLst>
            </p:cNvPr>
            <p:cNvPicPr>
              <a:picLocks noChangeAspect="1"/>
            </p:cNvPicPr>
            <p:nvPr/>
          </p:nvPicPr>
          <p:blipFill>
            <a:blip r:embed="rId4"/>
            <a:srcRect/>
            <a:stretch/>
          </p:blipFill>
          <p:spPr>
            <a:xfrm>
              <a:off x="5773527" y="2754791"/>
              <a:ext cx="1256232" cy="769441"/>
            </a:xfrm>
            <a:prstGeom prst="rect">
              <a:avLst/>
            </a:prstGeom>
          </p:spPr>
        </p:pic>
        <p:pic>
          <p:nvPicPr>
            <p:cNvPr id="19" name="Picture 18">
              <a:extLst>
                <a:ext uri="{FF2B5EF4-FFF2-40B4-BE49-F238E27FC236}">
                  <a16:creationId xmlns:a16="http://schemas.microsoft.com/office/drawing/2014/main" id="{65A36973-A1EB-ED1A-74F0-7533C47106A2}"/>
                </a:ext>
              </a:extLst>
            </p:cNvPr>
            <p:cNvPicPr>
              <a:picLocks noChangeAspect="1"/>
            </p:cNvPicPr>
            <p:nvPr/>
          </p:nvPicPr>
          <p:blipFill>
            <a:blip r:embed="rId5"/>
            <a:stretch>
              <a:fillRect/>
            </a:stretch>
          </p:blipFill>
          <p:spPr>
            <a:xfrm>
              <a:off x="7149729" y="2695323"/>
              <a:ext cx="375971" cy="1503884"/>
            </a:xfrm>
            <a:prstGeom prst="rect">
              <a:avLst/>
            </a:prstGeom>
          </p:spPr>
        </p:pic>
      </p:grpSp>
      <p:pic>
        <p:nvPicPr>
          <p:cNvPr id="22" name="icon">
            <a:extLst>
              <a:ext uri="{FF2B5EF4-FFF2-40B4-BE49-F238E27FC236}">
                <a16:creationId xmlns:a16="http://schemas.microsoft.com/office/drawing/2014/main" id="{127B6AF6-B7C5-4431-6D7B-AA74CBF03481}"/>
              </a:ext>
            </a:extLst>
          </p:cNvPr>
          <p:cNvPicPr>
            <a:picLocks noChangeAspect="1"/>
          </p:cNvPicPr>
          <p:nvPr/>
        </p:nvPicPr>
        <p:blipFill>
          <a:blip r:embed="rId6"/>
          <a:srcRect/>
          <a:stretch/>
        </p:blipFill>
        <p:spPr>
          <a:xfrm>
            <a:off x="1313706" y="2715103"/>
            <a:ext cx="2159312" cy="1270184"/>
          </a:xfrm>
          <a:prstGeom prst="rect">
            <a:avLst/>
          </a:prstGeom>
          <a:effectLst/>
        </p:spPr>
      </p:pic>
      <p:sp>
        <p:nvSpPr>
          <p:cNvPr id="3" name="Rectangle 2">
            <a:extLst>
              <a:ext uri="{FF2B5EF4-FFF2-40B4-BE49-F238E27FC236}">
                <a16:creationId xmlns:a16="http://schemas.microsoft.com/office/drawing/2014/main" id="{28FBDB01-D922-8CB6-8482-256B7A83E63B}"/>
              </a:ext>
            </a:extLst>
          </p:cNvPr>
          <p:cNvSpPr/>
          <p:nvPr/>
        </p:nvSpPr>
        <p:spPr>
          <a:xfrm>
            <a:off x="544899" y="1058904"/>
            <a:ext cx="7962900" cy="1244828"/>
          </a:xfrm>
          <a:prstGeom prst="rect">
            <a:avLst/>
          </a:prstGeom>
        </p:spPr>
        <p:txBody>
          <a:bodyPr wrap="square">
            <a:spAutoFit/>
          </a:bodyPr>
          <a:lstStyle/>
          <a:p>
            <a:pPr algn="ctr">
              <a:lnSpc>
                <a:spcPct val="80000"/>
              </a:lnSpc>
              <a:buFontTx/>
              <a:buNone/>
            </a:pPr>
            <a:endParaRPr lang="en-US" altLang="en-US" sz="1200" b="1" dirty="0">
              <a:latin typeface="Arial" panose="020B0604020202020204" pitchFamily="34" charset="0"/>
              <a:cs typeface="Arial" panose="020B0604020202020204" pitchFamily="34" charset="0"/>
            </a:endParaRPr>
          </a:p>
          <a:p>
            <a:pPr algn="ctr">
              <a:lnSpc>
                <a:spcPct val="80000"/>
              </a:lnSpc>
              <a:buFontTx/>
              <a:buNone/>
            </a:pPr>
            <a:endParaRPr lang="en-US" altLang="en-US" sz="2000" dirty="0">
              <a:solidFill>
                <a:srgbClr val="00848A"/>
              </a:solidFill>
              <a:latin typeface="Arial" panose="020B0604020202020204" pitchFamily="34" charset="0"/>
              <a:cs typeface="Arial" panose="020B0604020202020204" pitchFamily="34" charset="0"/>
            </a:endParaRPr>
          </a:p>
          <a:p>
            <a:pPr algn="ctr">
              <a:lnSpc>
                <a:spcPct val="130000"/>
              </a:lnSpc>
              <a:spcAft>
                <a:spcPts val="600"/>
              </a:spcAft>
              <a:buFontTx/>
              <a:buNone/>
            </a:pPr>
            <a:r>
              <a:rPr lang="en-US" altLang="en-US" sz="2000" b="1" dirty="0">
                <a:solidFill>
                  <a:srgbClr val="005EB8"/>
                </a:solidFill>
                <a:latin typeface="Arial" panose="020B0604020202020204" pitchFamily="34" charset="0"/>
                <a:cs typeface="Arial" panose="020B0604020202020204" pitchFamily="34" charset="0"/>
              </a:rPr>
              <a:t>Behavioural support + medication or a vape has been shown to significantly increase rates of stopping among people with SMI</a:t>
            </a:r>
          </a:p>
        </p:txBody>
      </p:sp>
      <p:sp>
        <p:nvSpPr>
          <p:cNvPr id="4" name="Footer Placeholder 3">
            <a:extLst>
              <a:ext uri="{FF2B5EF4-FFF2-40B4-BE49-F238E27FC236}">
                <a16:creationId xmlns:a16="http://schemas.microsoft.com/office/drawing/2014/main" id="{28104D0F-6A5E-0F1A-8F8D-2B4FCE48B40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47065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dirty="0">
                <a:latin typeface="Arial"/>
                <a:cs typeface="Arial"/>
              </a:rPr>
              <a:t>Common challenges for people with mental illness</a:t>
            </a:r>
          </a:p>
        </p:txBody>
      </p:sp>
      <p:sp>
        <p:nvSpPr>
          <p:cNvPr id="30" name="Freeform 29">
            <a:extLst>
              <a:ext uri="{FF2B5EF4-FFF2-40B4-BE49-F238E27FC236}">
                <a16:creationId xmlns:a16="http://schemas.microsoft.com/office/drawing/2014/main" id="{B5C8B645-CF8D-20A9-59A8-C6C08BD785F3}"/>
              </a:ext>
            </a:extLst>
          </p:cNvPr>
          <p:cNvSpPr/>
          <p:nvPr/>
        </p:nvSpPr>
        <p:spPr>
          <a:xfrm>
            <a:off x="900574" y="5581320"/>
            <a:ext cx="46374" cy="55992"/>
          </a:xfrm>
          <a:custGeom>
            <a:avLst/>
            <a:gdLst>
              <a:gd name="connsiteX0" fmla="*/ 20894 w 46374"/>
              <a:gd name="connsiteY0" fmla="*/ 55992 h 55992"/>
              <a:gd name="connsiteX1" fmla="*/ 46375 w 46374"/>
              <a:gd name="connsiteY1" fmla="*/ 11773 h 55992"/>
              <a:gd name="connsiteX2" fmla="*/ 27637 w 46374"/>
              <a:gd name="connsiteY2" fmla="*/ 0 h 55992"/>
              <a:gd name="connsiteX3" fmla="*/ 0 w 46374"/>
              <a:gd name="connsiteY3" fmla="*/ 47922 h 55992"/>
              <a:gd name="connsiteX4" fmla="*/ 20894 w 46374"/>
              <a:gd name="connsiteY4" fmla="*/ 55992 h 55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74" h="55992">
                <a:moveTo>
                  <a:pt x="20894" y="55992"/>
                </a:moveTo>
                <a:lnTo>
                  <a:pt x="46375" y="11773"/>
                </a:lnTo>
                <a:cubicBezTo>
                  <a:pt x="39746" y="8494"/>
                  <a:pt x="33468" y="4550"/>
                  <a:pt x="27637" y="0"/>
                </a:cubicBezTo>
                <a:lnTo>
                  <a:pt x="0" y="47922"/>
                </a:lnTo>
                <a:cubicBezTo>
                  <a:pt x="7278" y="49716"/>
                  <a:pt x="14299" y="52428"/>
                  <a:pt x="20894" y="55992"/>
                </a:cubicBezTo>
                <a:close/>
              </a:path>
            </a:pathLst>
          </a:custGeom>
          <a:solidFill>
            <a:schemeClr val="bg1"/>
          </a:solidFill>
          <a:ln w="5457" cap="flat">
            <a:noFill/>
            <a:prstDash val="solid"/>
            <a:miter/>
          </a:ln>
        </p:spPr>
        <p:txBody>
          <a:bodyPr rtlCol="0" anchor="ctr"/>
          <a:lstStyle/>
          <a:p>
            <a:endParaRPr lang="en-US" dirty="0"/>
          </a:p>
        </p:txBody>
      </p:sp>
      <p:sp>
        <p:nvSpPr>
          <p:cNvPr id="31" name="Freeform 30">
            <a:extLst>
              <a:ext uri="{FF2B5EF4-FFF2-40B4-BE49-F238E27FC236}">
                <a16:creationId xmlns:a16="http://schemas.microsoft.com/office/drawing/2014/main" id="{94AF807B-09F6-7B7B-51C9-C7BEC872B2E1}"/>
              </a:ext>
            </a:extLst>
          </p:cNvPr>
          <p:cNvSpPr/>
          <p:nvPr/>
        </p:nvSpPr>
        <p:spPr>
          <a:xfrm>
            <a:off x="968395" y="5709169"/>
            <a:ext cx="57595" cy="22109"/>
          </a:xfrm>
          <a:custGeom>
            <a:avLst/>
            <a:gdLst>
              <a:gd name="connsiteX0" fmla="*/ 57595 w 57595"/>
              <a:gd name="connsiteY0" fmla="*/ 22110 h 22109"/>
              <a:gd name="connsiteX1" fmla="*/ 56435 w 57595"/>
              <a:gd name="connsiteY1" fmla="*/ 8291 h 22109"/>
              <a:gd name="connsiteX2" fmla="*/ 56877 w 57595"/>
              <a:gd name="connsiteY2" fmla="*/ 0 h 22109"/>
              <a:gd name="connsiteX3" fmla="*/ 719 w 57595"/>
              <a:gd name="connsiteY3" fmla="*/ 0 h 22109"/>
              <a:gd name="connsiteX4" fmla="*/ 1161 w 57595"/>
              <a:gd name="connsiteY4" fmla="*/ 8291 h 22109"/>
              <a:gd name="connsiteX5" fmla="*/ 0 w 57595"/>
              <a:gd name="connsiteY5" fmla="*/ 22110 h 2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95" h="22109">
                <a:moveTo>
                  <a:pt x="57595" y="22110"/>
                </a:moveTo>
                <a:cubicBezTo>
                  <a:pt x="56845" y="17541"/>
                  <a:pt x="56457" y="12921"/>
                  <a:pt x="56435" y="8291"/>
                </a:cubicBezTo>
                <a:cubicBezTo>
                  <a:pt x="56441" y="5522"/>
                  <a:pt x="56589" y="2754"/>
                  <a:pt x="56877" y="0"/>
                </a:cubicBezTo>
                <a:lnTo>
                  <a:pt x="719" y="0"/>
                </a:lnTo>
                <a:cubicBezTo>
                  <a:pt x="1007" y="2754"/>
                  <a:pt x="1154" y="5522"/>
                  <a:pt x="1161" y="8291"/>
                </a:cubicBezTo>
                <a:cubicBezTo>
                  <a:pt x="1138" y="12921"/>
                  <a:pt x="750" y="17541"/>
                  <a:pt x="0" y="22110"/>
                </a:cubicBezTo>
                <a:close/>
              </a:path>
            </a:pathLst>
          </a:custGeom>
          <a:solidFill>
            <a:schemeClr val="bg1"/>
          </a:solidFill>
          <a:ln w="5457" cap="flat">
            <a:noFill/>
            <a:prstDash val="solid"/>
            <a:miter/>
          </a:ln>
        </p:spPr>
        <p:txBody>
          <a:bodyPr rtlCol="0" anchor="ctr"/>
          <a:lstStyle/>
          <a:p>
            <a:endParaRPr lang="en-US" dirty="0"/>
          </a:p>
        </p:txBody>
      </p:sp>
      <p:sp>
        <p:nvSpPr>
          <p:cNvPr id="32" name="Freeform 31">
            <a:extLst>
              <a:ext uri="{FF2B5EF4-FFF2-40B4-BE49-F238E27FC236}">
                <a16:creationId xmlns:a16="http://schemas.microsoft.com/office/drawing/2014/main" id="{9F80210B-90CD-FF17-C662-3F549954F54D}"/>
              </a:ext>
            </a:extLst>
          </p:cNvPr>
          <p:cNvSpPr/>
          <p:nvPr/>
        </p:nvSpPr>
        <p:spPr>
          <a:xfrm>
            <a:off x="1041910" y="5581210"/>
            <a:ext cx="47369" cy="58369"/>
          </a:xfrm>
          <a:custGeom>
            <a:avLst/>
            <a:gdLst>
              <a:gd name="connsiteX0" fmla="*/ 27139 w 47369"/>
              <a:gd name="connsiteY0" fmla="*/ 58369 h 58369"/>
              <a:gd name="connsiteX1" fmla="*/ 47370 w 47369"/>
              <a:gd name="connsiteY1" fmla="*/ 49138 h 58369"/>
              <a:gd name="connsiteX2" fmla="*/ 19014 w 47369"/>
              <a:gd name="connsiteY2" fmla="*/ 0 h 58369"/>
              <a:gd name="connsiteX3" fmla="*/ 0 w 47369"/>
              <a:gd name="connsiteY3" fmla="*/ 11884 h 58369"/>
            </a:gdLst>
            <a:ahLst/>
            <a:cxnLst>
              <a:cxn ang="0">
                <a:pos x="connsiteX0" y="connsiteY0"/>
              </a:cxn>
              <a:cxn ang="0">
                <a:pos x="connsiteX1" y="connsiteY1"/>
              </a:cxn>
              <a:cxn ang="0">
                <a:pos x="connsiteX2" y="connsiteY2"/>
              </a:cxn>
              <a:cxn ang="0">
                <a:pos x="connsiteX3" y="connsiteY3"/>
              </a:cxn>
            </a:cxnLst>
            <a:rect l="l" t="t" r="r" b="b"/>
            <a:pathLst>
              <a:path w="47369" h="58369">
                <a:moveTo>
                  <a:pt x="27139" y="58369"/>
                </a:moveTo>
                <a:cubicBezTo>
                  <a:pt x="33478" y="54474"/>
                  <a:pt x="40273" y="51374"/>
                  <a:pt x="47370" y="49138"/>
                </a:cubicBezTo>
                <a:lnTo>
                  <a:pt x="19014" y="0"/>
                </a:lnTo>
                <a:cubicBezTo>
                  <a:pt x="13101" y="4604"/>
                  <a:pt x="6730" y="8586"/>
                  <a:pt x="0" y="11884"/>
                </a:cubicBezTo>
                <a:close/>
              </a:path>
            </a:pathLst>
          </a:custGeom>
          <a:solidFill>
            <a:schemeClr val="bg1"/>
          </a:solidFill>
          <a:ln w="5457" cap="flat">
            <a:noFill/>
            <a:prstDash val="solid"/>
            <a:miter/>
          </a:ln>
        </p:spPr>
        <p:txBody>
          <a:bodyPr rtlCol="0" anchor="ctr"/>
          <a:lstStyle/>
          <a:p>
            <a:endParaRPr lang="en-US" dirty="0"/>
          </a:p>
        </p:txBody>
      </p:sp>
      <p:sp>
        <p:nvSpPr>
          <p:cNvPr id="33" name="Freeform 32">
            <a:extLst>
              <a:ext uri="{FF2B5EF4-FFF2-40B4-BE49-F238E27FC236}">
                <a16:creationId xmlns:a16="http://schemas.microsoft.com/office/drawing/2014/main" id="{B14899B1-06D7-EAD9-D9CE-AE025F3F95FC}"/>
              </a:ext>
            </a:extLst>
          </p:cNvPr>
          <p:cNvSpPr/>
          <p:nvPr/>
        </p:nvSpPr>
        <p:spPr>
          <a:xfrm>
            <a:off x="809262"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0FE4588B-F638-589B-6400-E2401D9AF52B}"/>
              </a:ext>
            </a:extLst>
          </p:cNvPr>
          <p:cNvSpPr/>
          <p:nvPr/>
        </p:nvSpPr>
        <p:spPr>
          <a:xfrm>
            <a:off x="908755" y="5410690"/>
            <a:ext cx="171348" cy="171348"/>
          </a:xfrm>
          <a:custGeom>
            <a:avLst/>
            <a:gdLst>
              <a:gd name="connsiteX0" fmla="*/ 171349 w 171348"/>
              <a:gd name="connsiteY0" fmla="*/ 85674 h 171348"/>
              <a:gd name="connsiteX1" fmla="*/ 85674 w 171348"/>
              <a:gd name="connsiteY1" fmla="*/ 0 h 171348"/>
              <a:gd name="connsiteX2" fmla="*/ 0 w 171348"/>
              <a:gd name="connsiteY2" fmla="*/ 85674 h 171348"/>
              <a:gd name="connsiteX3" fmla="*/ 85674 w 171348"/>
              <a:gd name="connsiteY3" fmla="*/ 171349 h 171348"/>
              <a:gd name="connsiteX4" fmla="*/ 171349 w 171348"/>
              <a:gd name="connsiteY4" fmla="*/ 85674 h 171348"/>
              <a:gd name="connsiteX5" fmla="*/ 85509 w 171348"/>
              <a:gd name="connsiteY5" fmla="*/ 33164 h 171348"/>
              <a:gd name="connsiteX6" fmla="*/ 109553 w 171348"/>
              <a:gd name="connsiteY6" fmla="*/ 57208 h 171348"/>
              <a:gd name="connsiteX7" fmla="*/ 85509 w 171348"/>
              <a:gd name="connsiteY7" fmla="*/ 81253 h 171348"/>
              <a:gd name="connsiteX8" fmla="*/ 61465 w 171348"/>
              <a:gd name="connsiteY8" fmla="*/ 57208 h 171348"/>
              <a:gd name="connsiteX9" fmla="*/ 85509 w 171348"/>
              <a:gd name="connsiteY9" fmla="*/ 33164 h 171348"/>
              <a:gd name="connsiteX10" fmla="*/ 133486 w 171348"/>
              <a:gd name="connsiteY10" fmla="*/ 129562 h 171348"/>
              <a:gd name="connsiteX11" fmla="*/ 37476 w 171348"/>
              <a:gd name="connsiteY11" fmla="*/ 129562 h 171348"/>
              <a:gd name="connsiteX12" fmla="*/ 37476 w 171348"/>
              <a:gd name="connsiteY12" fmla="*/ 111100 h 171348"/>
              <a:gd name="connsiteX13" fmla="*/ 42285 w 171348"/>
              <a:gd name="connsiteY13" fmla="*/ 101483 h 171348"/>
              <a:gd name="connsiteX14" fmla="*/ 65665 w 171348"/>
              <a:gd name="connsiteY14" fmla="*/ 90096 h 171348"/>
              <a:gd name="connsiteX15" fmla="*/ 85509 w 171348"/>
              <a:gd name="connsiteY15" fmla="*/ 87112 h 171348"/>
              <a:gd name="connsiteX16" fmla="*/ 105297 w 171348"/>
              <a:gd name="connsiteY16" fmla="*/ 90096 h 171348"/>
              <a:gd name="connsiteX17" fmla="*/ 128733 w 171348"/>
              <a:gd name="connsiteY17" fmla="*/ 101483 h 171348"/>
              <a:gd name="connsiteX18" fmla="*/ 133486 w 171348"/>
              <a:gd name="connsiteY18" fmla="*/ 111100 h 171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1348" h="171348">
                <a:moveTo>
                  <a:pt x="171349" y="85674"/>
                </a:moveTo>
                <a:cubicBezTo>
                  <a:pt x="171349" y="38358"/>
                  <a:pt x="132991" y="0"/>
                  <a:pt x="85674" y="0"/>
                </a:cubicBezTo>
                <a:cubicBezTo>
                  <a:pt x="38358" y="0"/>
                  <a:pt x="0" y="38358"/>
                  <a:pt x="0" y="85674"/>
                </a:cubicBezTo>
                <a:cubicBezTo>
                  <a:pt x="0" y="132991"/>
                  <a:pt x="38358" y="171349"/>
                  <a:pt x="85674" y="171349"/>
                </a:cubicBezTo>
                <a:cubicBezTo>
                  <a:pt x="132991" y="171349"/>
                  <a:pt x="171349" y="132991"/>
                  <a:pt x="171349" y="85674"/>
                </a:cubicBezTo>
                <a:close/>
                <a:moveTo>
                  <a:pt x="85509" y="33164"/>
                </a:moveTo>
                <a:cubicBezTo>
                  <a:pt x="98788" y="33164"/>
                  <a:pt x="109553" y="43929"/>
                  <a:pt x="109553" y="57208"/>
                </a:cubicBezTo>
                <a:cubicBezTo>
                  <a:pt x="109553" y="70487"/>
                  <a:pt x="98788" y="81253"/>
                  <a:pt x="85509" y="81253"/>
                </a:cubicBezTo>
                <a:cubicBezTo>
                  <a:pt x="72230" y="81253"/>
                  <a:pt x="61465" y="70487"/>
                  <a:pt x="61465" y="57208"/>
                </a:cubicBezTo>
                <a:cubicBezTo>
                  <a:pt x="61495" y="43942"/>
                  <a:pt x="72242" y="33195"/>
                  <a:pt x="85509" y="33164"/>
                </a:cubicBezTo>
                <a:close/>
                <a:moveTo>
                  <a:pt x="133486" y="129562"/>
                </a:moveTo>
                <a:lnTo>
                  <a:pt x="37476" y="129562"/>
                </a:lnTo>
                <a:lnTo>
                  <a:pt x="37476" y="111100"/>
                </a:lnTo>
                <a:cubicBezTo>
                  <a:pt x="37546" y="107334"/>
                  <a:pt x="39313" y="103799"/>
                  <a:pt x="42285" y="101483"/>
                </a:cubicBezTo>
                <a:cubicBezTo>
                  <a:pt x="49367" y="96373"/>
                  <a:pt x="57276" y="92521"/>
                  <a:pt x="65665" y="90096"/>
                </a:cubicBezTo>
                <a:cubicBezTo>
                  <a:pt x="72115" y="88214"/>
                  <a:pt x="78790" y="87210"/>
                  <a:pt x="85509" y="87112"/>
                </a:cubicBezTo>
                <a:cubicBezTo>
                  <a:pt x="92216" y="87123"/>
                  <a:pt x="98884" y="88129"/>
                  <a:pt x="105297" y="90096"/>
                </a:cubicBezTo>
                <a:cubicBezTo>
                  <a:pt x="113785" y="92305"/>
                  <a:pt x="121751" y="96175"/>
                  <a:pt x="128733" y="101483"/>
                </a:cubicBezTo>
                <a:cubicBezTo>
                  <a:pt x="131671" y="103820"/>
                  <a:pt x="133413" y="107346"/>
                  <a:pt x="133486" y="111100"/>
                </a:cubicBezTo>
                <a:close/>
              </a:path>
            </a:pathLst>
          </a:custGeom>
          <a:solidFill>
            <a:schemeClr val="bg1"/>
          </a:solidFill>
          <a:ln w="5457" cap="flat">
            <a:noFill/>
            <a:prstDash val="solid"/>
            <a:miter/>
          </a:ln>
        </p:spPr>
        <p:txBody>
          <a:bodyPr rtlCol="0" anchor="ctr"/>
          <a:lstStyle/>
          <a:p>
            <a:endParaRPr lang="en-US" dirty="0"/>
          </a:p>
        </p:txBody>
      </p:sp>
      <p:sp>
        <p:nvSpPr>
          <p:cNvPr id="35" name="Freeform 34">
            <a:extLst>
              <a:ext uri="{FF2B5EF4-FFF2-40B4-BE49-F238E27FC236}">
                <a16:creationId xmlns:a16="http://schemas.microsoft.com/office/drawing/2014/main" id="{15C0B399-0DDB-7B59-269C-2BA1A1EB903A}"/>
              </a:ext>
            </a:extLst>
          </p:cNvPr>
          <p:cNvSpPr/>
          <p:nvPr/>
        </p:nvSpPr>
        <p:spPr>
          <a:xfrm>
            <a:off x="1046939" y="5648367"/>
            <a:ext cx="138184" cy="138184"/>
          </a:xfrm>
          <a:custGeom>
            <a:avLst/>
            <a:gdLst>
              <a:gd name="connsiteX0" fmla="*/ 69092 w 138184"/>
              <a:gd name="connsiteY0" fmla="*/ 0 h 138184"/>
              <a:gd name="connsiteX1" fmla="*/ 0 w 138184"/>
              <a:gd name="connsiteY1" fmla="*/ 69092 h 138184"/>
              <a:gd name="connsiteX2" fmla="*/ 69092 w 138184"/>
              <a:gd name="connsiteY2" fmla="*/ 138185 h 138184"/>
              <a:gd name="connsiteX3" fmla="*/ 138185 w 138184"/>
              <a:gd name="connsiteY3" fmla="*/ 69092 h 138184"/>
              <a:gd name="connsiteX4" fmla="*/ 69092 w 138184"/>
              <a:gd name="connsiteY4" fmla="*/ 0 h 138184"/>
              <a:gd name="connsiteX5" fmla="*/ 69092 w 138184"/>
              <a:gd name="connsiteY5" fmla="*/ 26918 h 138184"/>
              <a:gd name="connsiteX6" fmla="*/ 88549 w 138184"/>
              <a:gd name="connsiteY6" fmla="*/ 46264 h 138184"/>
              <a:gd name="connsiteX7" fmla="*/ 69203 w 138184"/>
              <a:gd name="connsiteY7" fmla="*/ 65721 h 138184"/>
              <a:gd name="connsiteX8" fmla="*/ 49746 w 138184"/>
              <a:gd name="connsiteY8" fmla="*/ 46375 h 138184"/>
              <a:gd name="connsiteX9" fmla="*/ 49746 w 138184"/>
              <a:gd name="connsiteY9" fmla="*/ 46264 h 138184"/>
              <a:gd name="connsiteX10" fmla="*/ 69092 w 138184"/>
              <a:gd name="connsiteY10" fmla="*/ 26918 h 138184"/>
              <a:gd name="connsiteX11" fmla="*/ 107784 w 138184"/>
              <a:gd name="connsiteY11" fmla="*/ 104633 h 138184"/>
              <a:gd name="connsiteX12" fmla="*/ 30401 w 138184"/>
              <a:gd name="connsiteY12" fmla="*/ 104633 h 138184"/>
              <a:gd name="connsiteX13" fmla="*/ 30401 w 138184"/>
              <a:gd name="connsiteY13" fmla="*/ 89875 h 138184"/>
              <a:gd name="connsiteX14" fmla="*/ 34270 w 138184"/>
              <a:gd name="connsiteY14" fmla="*/ 82137 h 138184"/>
              <a:gd name="connsiteX15" fmla="*/ 53173 w 138184"/>
              <a:gd name="connsiteY15" fmla="*/ 72906 h 138184"/>
              <a:gd name="connsiteX16" fmla="*/ 69148 w 138184"/>
              <a:gd name="connsiteY16" fmla="*/ 70474 h 138184"/>
              <a:gd name="connsiteX17" fmla="*/ 85122 w 138184"/>
              <a:gd name="connsiteY17" fmla="*/ 72906 h 138184"/>
              <a:gd name="connsiteX18" fmla="*/ 104025 w 138184"/>
              <a:gd name="connsiteY18" fmla="*/ 82137 h 138184"/>
              <a:gd name="connsiteX19" fmla="*/ 107895 w 138184"/>
              <a:gd name="connsiteY19" fmla="*/ 89875 h 13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8184" h="138184">
                <a:moveTo>
                  <a:pt x="69092" y="0"/>
                </a:moveTo>
                <a:cubicBezTo>
                  <a:pt x="30933" y="0"/>
                  <a:pt x="0" y="30933"/>
                  <a:pt x="0" y="69092"/>
                </a:cubicBezTo>
                <a:cubicBezTo>
                  <a:pt x="0" y="107251"/>
                  <a:pt x="30933" y="138185"/>
                  <a:pt x="69092" y="138185"/>
                </a:cubicBezTo>
                <a:cubicBezTo>
                  <a:pt x="107251" y="138185"/>
                  <a:pt x="138185" y="107251"/>
                  <a:pt x="138185" y="69092"/>
                </a:cubicBezTo>
                <a:cubicBezTo>
                  <a:pt x="138185" y="30933"/>
                  <a:pt x="107251" y="0"/>
                  <a:pt x="69092" y="0"/>
                </a:cubicBezTo>
                <a:close/>
                <a:moveTo>
                  <a:pt x="69092" y="26918"/>
                </a:moveTo>
                <a:cubicBezTo>
                  <a:pt x="79807" y="26888"/>
                  <a:pt x="88518" y="35549"/>
                  <a:pt x="88549" y="46264"/>
                </a:cubicBezTo>
                <a:cubicBezTo>
                  <a:pt x="88579" y="56979"/>
                  <a:pt x="79918" y="65690"/>
                  <a:pt x="69203" y="65721"/>
                </a:cubicBezTo>
                <a:cubicBezTo>
                  <a:pt x="58488" y="65751"/>
                  <a:pt x="49777" y="57090"/>
                  <a:pt x="49746" y="46375"/>
                </a:cubicBezTo>
                <a:cubicBezTo>
                  <a:pt x="49746" y="46338"/>
                  <a:pt x="49746" y="46301"/>
                  <a:pt x="49746" y="46264"/>
                </a:cubicBezTo>
                <a:cubicBezTo>
                  <a:pt x="49777" y="35592"/>
                  <a:pt x="58421" y="26949"/>
                  <a:pt x="69092" y="26918"/>
                </a:cubicBezTo>
                <a:close/>
                <a:moveTo>
                  <a:pt x="107784" y="104633"/>
                </a:moveTo>
                <a:lnTo>
                  <a:pt x="30401" y="104633"/>
                </a:lnTo>
                <a:lnTo>
                  <a:pt x="30401" y="89875"/>
                </a:lnTo>
                <a:cubicBezTo>
                  <a:pt x="30474" y="86849"/>
                  <a:pt x="31892" y="84012"/>
                  <a:pt x="34270" y="82137"/>
                </a:cubicBezTo>
                <a:cubicBezTo>
                  <a:pt x="40006" y="78017"/>
                  <a:pt x="46397" y="74896"/>
                  <a:pt x="53173" y="72906"/>
                </a:cubicBezTo>
                <a:cubicBezTo>
                  <a:pt x="58368" y="71397"/>
                  <a:pt x="63739" y="70579"/>
                  <a:pt x="69148" y="70474"/>
                </a:cubicBezTo>
                <a:cubicBezTo>
                  <a:pt x="74562" y="70507"/>
                  <a:pt x="79943" y="71326"/>
                  <a:pt x="85122" y="72906"/>
                </a:cubicBezTo>
                <a:cubicBezTo>
                  <a:pt x="91977" y="74687"/>
                  <a:pt x="98406" y="77826"/>
                  <a:pt x="104025" y="82137"/>
                </a:cubicBezTo>
                <a:cubicBezTo>
                  <a:pt x="106403" y="84012"/>
                  <a:pt x="107821" y="86849"/>
                  <a:pt x="107895" y="89875"/>
                </a:cubicBezTo>
                <a:close/>
              </a:path>
            </a:pathLst>
          </a:custGeom>
          <a:solidFill>
            <a:schemeClr val="bg1"/>
          </a:solidFill>
          <a:ln w="5457" cap="flat">
            <a:noFill/>
            <a:prstDash val="solid"/>
            <a:miter/>
          </a:ln>
        </p:spPr>
        <p:txBody>
          <a:bodyPr rtlCol="0" anchor="ctr"/>
          <a:lstStyle/>
          <a:p>
            <a:endParaRPr lang="en-US" dirty="0"/>
          </a:p>
        </p:txBody>
      </p:sp>
      <p:sp>
        <p:nvSpPr>
          <p:cNvPr id="10" name="Footer Placeholder 3">
            <a:extLst>
              <a:ext uri="{FF2B5EF4-FFF2-40B4-BE49-F238E27FC236}">
                <a16:creationId xmlns:a16="http://schemas.microsoft.com/office/drawing/2014/main" id="{F2F3D34A-8494-F536-FDDA-48FFD40C0B7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9" name="Picture 8">
            <a:extLst>
              <a:ext uri="{FF2B5EF4-FFF2-40B4-BE49-F238E27FC236}">
                <a16:creationId xmlns:a16="http://schemas.microsoft.com/office/drawing/2014/main" id="{ABC3FA16-7056-D619-3FFC-BF8C66EFEF8A}"/>
              </a:ext>
            </a:extLst>
          </p:cNvPr>
          <p:cNvPicPr>
            <a:picLocks noChangeAspect="1"/>
          </p:cNvPicPr>
          <p:nvPr/>
        </p:nvPicPr>
        <p:blipFill>
          <a:blip r:embed="rId3"/>
          <a:srcRect/>
          <a:stretch/>
        </p:blipFill>
        <p:spPr>
          <a:xfrm>
            <a:off x="629251" y="1593333"/>
            <a:ext cx="869598" cy="869598"/>
          </a:xfrm>
          <a:prstGeom prst="rect">
            <a:avLst/>
          </a:prstGeom>
          <a:effectLst>
            <a:outerShdw blurRad="254000" dist="63500" dir="5400000" algn="ctr" rotWithShape="0">
              <a:srgbClr val="000000">
                <a:alpha val="20000"/>
              </a:srgbClr>
            </a:outerShdw>
          </a:effectLst>
        </p:spPr>
      </p:pic>
      <p:pic>
        <p:nvPicPr>
          <p:cNvPr id="11" name="Picture 10">
            <a:extLst>
              <a:ext uri="{FF2B5EF4-FFF2-40B4-BE49-F238E27FC236}">
                <a16:creationId xmlns:a16="http://schemas.microsoft.com/office/drawing/2014/main" id="{7CADBA3D-577E-C368-C229-61A13F472CCA}"/>
              </a:ext>
            </a:extLst>
          </p:cNvPr>
          <p:cNvPicPr>
            <a:picLocks noChangeAspect="1"/>
          </p:cNvPicPr>
          <p:nvPr/>
        </p:nvPicPr>
        <p:blipFill>
          <a:blip r:embed="rId4"/>
          <a:srcRect/>
          <a:stretch/>
        </p:blipFill>
        <p:spPr>
          <a:xfrm>
            <a:off x="629251" y="2478753"/>
            <a:ext cx="869598" cy="869598"/>
          </a:xfrm>
          <a:prstGeom prst="rect">
            <a:avLst/>
          </a:prstGeom>
          <a:effectLst>
            <a:outerShdw blurRad="254000" dist="63500" dir="5400000" algn="ctr" rotWithShape="0">
              <a:srgbClr val="000000">
                <a:alpha val="20000"/>
              </a:srgbClr>
            </a:outerShdw>
          </a:effectLst>
        </p:spPr>
      </p:pic>
      <p:sp>
        <p:nvSpPr>
          <p:cNvPr id="12" name="Text Placeholder 2">
            <a:extLst>
              <a:ext uri="{FF2B5EF4-FFF2-40B4-BE49-F238E27FC236}">
                <a16:creationId xmlns:a16="http://schemas.microsoft.com/office/drawing/2014/main" id="{1A87DBCC-5AE0-96EB-4F7F-C0910DAC8394}"/>
              </a:ext>
            </a:extLst>
          </p:cNvPr>
          <p:cNvSpPr txBox="1">
            <a:spLocks/>
          </p:cNvSpPr>
          <p:nvPr/>
        </p:nvSpPr>
        <p:spPr bwMode="auto">
          <a:xfrm>
            <a:off x="1678860" y="1618424"/>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Greater tobacco dependence</a:t>
            </a:r>
          </a:p>
          <a:p>
            <a:pPr marL="0" indent="0">
              <a:lnSpc>
                <a:spcPts val="1800"/>
              </a:lnSpc>
              <a:spcBef>
                <a:spcPts val="0"/>
              </a:spcBef>
              <a:spcAft>
                <a:spcPts val="200"/>
              </a:spcAft>
              <a:buClr>
                <a:srgbClr val="00B0F0"/>
              </a:buClr>
              <a:buNone/>
              <a:tabLst>
                <a:tab pos="309563" algn="l"/>
              </a:tabLst>
            </a:pPr>
            <a:r>
              <a:rPr lang="en-US" sz="1500" dirty="0"/>
              <a:t>More likely to smoke heavily, more dependent </a:t>
            </a:r>
            <a:br>
              <a:rPr lang="en-US" sz="1500" dirty="0"/>
            </a:br>
            <a:r>
              <a:rPr lang="en-US" sz="1500" dirty="0"/>
              <a:t>= more nicotine, extended use of therapy (beyond 12 weeks)</a:t>
            </a:r>
            <a:endParaRPr lang="en-US" sz="1500" dirty="0">
              <a:solidFill>
                <a:schemeClr val="accent1"/>
              </a:solidFill>
            </a:endParaRPr>
          </a:p>
        </p:txBody>
      </p:sp>
      <p:pic>
        <p:nvPicPr>
          <p:cNvPr id="13" name="Picture 12">
            <a:extLst>
              <a:ext uri="{FF2B5EF4-FFF2-40B4-BE49-F238E27FC236}">
                <a16:creationId xmlns:a16="http://schemas.microsoft.com/office/drawing/2014/main" id="{3FF0A41B-26BB-82C9-2AB1-57DAA6D8C12E}"/>
              </a:ext>
            </a:extLst>
          </p:cNvPr>
          <p:cNvPicPr>
            <a:picLocks noChangeAspect="1"/>
          </p:cNvPicPr>
          <p:nvPr/>
        </p:nvPicPr>
        <p:blipFill>
          <a:blip r:embed="rId5"/>
          <a:srcRect/>
          <a:stretch/>
        </p:blipFill>
        <p:spPr>
          <a:xfrm>
            <a:off x="629251" y="4249593"/>
            <a:ext cx="869598" cy="869598"/>
          </a:xfrm>
          <a:prstGeom prst="rect">
            <a:avLst/>
          </a:prstGeom>
          <a:effectLst>
            <a:outerShdw blurRad="254000" dist="63500" dir="5400000" algn="ctr" rotWithShape="0">
              <a:srgbClr val="000000">
                <a:alpha val="20000"/>
              </a:srgbClr>
            </a:outerShdw>
          </a:effectLst>
        </p:spPr>
      </p:pic>
      <p:pic>
        <p:nvPicPr>
          <p:cNvPr id="18" name="Picture 17">
            <a:extLst>
              <a:ext uri="{FF2B5EF4-FFF2-40B4-BE49-F238E27FC236}">
                <a16:creationId xmlns:a16="http://schemas.microsoft.com/office/drawing/2014/main" id="{CBF3A248-0A6D-8CFA-854A-BF46A88C93F2}"/>
              </a:ext>
            </a:extLst>
          </p:cNvPr>
          <p:cNvPicPr>
            <a:picLocks noChangeAspect="1"/>
          </p:cNvPicPr>
          <p:nvPr/>
        </p:nvPicPr>
        <p:blipFill>
          <a:blip r:embed="rId6"/>
          <a:srcRect/>
          <a:stretch/>
        </p:blipFill>
        <p:spPr>
          <a:xfrm>
            <a:off x="629251" y="3364173"/>
            <a:ext cx="869598" cy="869598"/>
          </a:xfrm>
          <a:prstGeom prst="rect">
            <a:avLst/>
          </a:prstGeom>
          <a:effectLst>
            <a:outerShdw blurRad="254000" dist="63500" dir="5400000" algn="ctr" rotWithShape="0">
              <a:srgbClr val="000000">
                <a:alpha val="20000"/>
              </a:srgbClr>
            </a:outerShdw>
          </a:effectLst>
        </p:spPr>
      </p:pic>
      <p:sp>
        <p:nvSpPr>
          <p:cNvPr id="20" name="Text Placeholder 2">
            <a:extLst>
              <a:ext uri="{FF2B5EF4-FFF2-40B4-BE49-F238E27FC236}">
                <a16:creationId xmlns:a16="http://schemas.microsoft.com/office/drawing/2014/main" id="{627EE9EB-A728-6020-A898-BB9A0AC61116}"/>
              </a:ext>
            </a:extLst>
          </p:cNvPr>
          <p:cNvSpPr txBox="1">
            <a:spLocks/>
          </p:cNvSpPr>
          <p:nvPr/>
        </p:nvSpPr>
        <p:spPr bwMode="auto">
          <a:xfrm>
            <a:off x="1678860" y="2509073"/>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Perceived benefits</a:t>
            </a:r>
          </a:p>
          <a:p>
            <a:pPr marL="0" indent="0">
              <a:lnSpc>
                <a:spcPts val="1800"/>
              </a:lnSpc>
              <a:spcBef>
                <a:spcPts val="0"/>
              </a:spcBef>
              <a:spcAft>
                <a:spcPts val="200"/>
              </a:spcAft>
              <a:buClr>
                <a:srgbClr val="00B0F0"/>
              </a:buClr>
              <a:buNone/>
              <a:tabLst>
                <a:tab pos="309563" algn="l"/>
              </a:tabLst>
            </a:pPr>
            <a:r>
              <a:rPr lang="en-US" sz="1500" dirty="0"/>
              <a:t>Cope with stress, negative symptoms of illness</a:t>
            </a:r>
            <a:endParaRPr lang="en-US" sz="1500" dirty="0">
              <a:solidFill>
                <a:schemeClr val="accent1"/>
              </a:solidFill>
            </a:endParaRPr>
          </a:p>
        </p:txBody>
      </p:sp>
      <p:sp>
        <p:nvSpPr>
          <p:cNvPr id="21" name="Text Placeholder 2">
            <a:extLst>
              <a:ext uri="{FF2B5EF4-FFF2-40B4-BE49-F238E27FC236}">
                <a16:creationId xmlns:a16="http://schemas.microsoft.com/office/drawing/2014/main" id="{6E9C641A-AA77-4FFB-770B-00FBB31C5731}"/>
              </a:ext>
            </a:extLst>
          </p:cNvPr>
          <p:cNvSpPr txBox="1">
            <a:spLocks/>
          </p:cNvSpPr>
          <p:nvPr/>
        </p:nvSpPr>
        <p:spPr bwMode="auto">
          <a:xfrm>
            <a:off x="1678860" y="3399722"/>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Boredom</a:t>
            </a:r>
          </a:p>
          <a:p>
            <a:pPr marL="0" indent="0">
              <a:lnSpc>
                <a:spcPts val="1800"/>
              </a:lnSpc>
              <a:spcBef>
                <a:spcPts val="0"/>
              </a:spcBef>
              <a:spcAft>
                <a:spcPts val="200"/>
              </a:spcAft>
              <a:buClr>
                <a:srgbClr val="00B0F0"/>
              </a:buClr>
              <a:buNone/>
              <a:tabLst>
                <a:tab pos="309563" algn="l"/>
              </a:tabLst>
            </a:pPr>
            <a:r>
              <a:rPr lang="en-US" sz="1500" dirty="0"/>
              <a:t>Social isolation, loneliness, unemployment</a:t>
            </a:r>
            <a:endParaRPr lang="en-US" sz="1500" dirty="0">
              <a:solidFill>
                <a:schemeClr val="accent1"/>
              </a:solidFill>
            </a:endParaRPr>
          </a:p>
        </p:txBody>
      </p:sp>
      <p:sp>
        <p:nvSpPr>
          <p:cNvPr id="22" name="Text Placeholder 2">
            <a:extLst>
              <a:ext uri="{FF2B5EF4-FFF2-40B4-BE49-F238E27FC236}">
                <a16:creationId xmlns:a16="http://schemas.microsoft.com/office/drawing/2014/main" id="{0F0DCB66-A40A-BD56-5B87-C70C6B7CF273}"/>
              </a:ext>
            </a:extLst>
          </p:cNvPr>
          <p:cNvSpPr txBox="1">
            <a:spLocks/>
          </p:cNvSpPr>
          <p:nvPr/>
        </p:nvSpPr>
        <p:spPr bwMode="auto">
          <a:xfrm>
            <a:off x="1678860" y="4290371"/>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rPr>
              <a:t>Peers, environment, culture</a:t>
            </a:r>
            <a:endParaRPr lang="en-US" sz="1500" b="1" spc="-30" dirty="0">
              <a:solidFill>
                <a:schemeClr val="accent1"/>
              </a:solidFill>
            </a:endParaRPr>
          </a:p>
          <a:p>
            <a:pPr marL="0" indent="0">
              <a:lnSpc>
                <a:spcPts val="1800"/>
              </a:lnSpc>
              <a:spcBef>
                <a:spcPts val="0"/>
              </a:spcBef>
              <a:spcAft>
                <a:spcPts val="200"/>
              </a:spcAft>
              <a:buClr>
                <a:srgbClr val="00B0F0"/>
              </a:buClr>
              <a:buNone/>
              <a:tabLst>
                <a:tab pos="309563" algn="l"/>
              </a:tabLst>
            </a:pPr>
            <a:r>
              <a:rPr lang="en-US" sz="1500" dirty="0"/>
              <a:t>High rates of smoking among peers, social networks</a:t>
            </a:r>
            <a:endParaRPr lang="en-US" sz="1500" dirty="0">
              <a:solidFill>
                <a:schemeClr val="accent1"/>
              </a:solidFill>
            </a:endParaRPr>
          </a:p>
        </p:txBody>
      </p:sp>
      <p:sp>
        <p:nvSpPr>
          <p:cNvPr id="23" name="Text Placeholder 2">
            <a:extLst>
              <a:ext uri="{FF2B5EF4-FFF2-40B4-BE49-F238E27FC236}">
                <a16:creationId xmlns:a16="http://schemas.microsoft.com/office/drawing/2014/main" id="{027F3AA3-C2B5-24E3-0C4C-EAAE00F8AD01}"/>
              </a:ext>
            </a:extLst>
          </p:cNvPr>
          <p:cNvSpPr txBox="1">
            <a:spLocks/>
          </p:cNvSpPr>
          <p:nvPr/>
        </p:nvSpPr>
        <p:spPr bwMode="auto">
          <a:xfrm>
            <a:off x="1678860" y="5181019"/>
            <a:ext cx="7465140" cy="777591"/>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200"/>
              </a:spcAft>
              <a:buClr>
                <a:srgbClr val="00B0F0"/>
              </a:buClr>
              <a:buNone/>
              <a:tabLst>
                <a:tab pos="309563" algn="l"/>
              </a:tabLst>
            </a:pPr>
            <a:r>
              <a:rPr lang="en-US" b="1" dirty="0">
                <a:solidFill>
                  <a:schemeClr val="accent1"/>
                </a:solidFill>
                <a:latin typeface="Arial"/>
                <a:cs typeface="Arial"/>
              </a:rPr>
              <a:t>Lack of training and access to aids and bespoke services</a:t>
            </a:r>
            <a:endParaRPr lang="en-US" sz="1500" dirty="0">
              <a:solidFill>
                <a:schemeClr val="accent1"/>
              </a:solidFill>
              <a:latin typeface="Arial"/>
              <a:cs typeface="Arial"/>
            </a:endParaRPr>
          </a:p>
          <a:p>
            <a:pPr marL="0" indent="0">
              <a:lnSpc>
                <a:spcPts val="1800"/>
              </a:lnSpc>
              <a:spcBef>
                <a:spcPts val="0"/>
              </a:spcBef>
              <a:spcAft>
                <a:spcPts val="200"/>
              </a:spcAft>
              <a:buNone/>
              <a:tabLst>
                <a:tab pos="309563" algn="l"/>
              </a:tabLst>
            </a:pPr>
            <a:r>
              <a:rPr lang="en-US" sz="1500" dirty="0">
                <a:latin typeface="Arial"/>
                <a:cs typeface="Arial"/>
              </a:rPr>
              <a:t>‘</a:t>
            </a:r>
            <a:endParaRPr lang="en-US" sz="1500" dirty="0">
              <a:solidFill>
                <a:schemeClr val="accent1"/>
              </a:solidFill>
              <a:latin typeface="Arial"/>
              <a:cs typeface="Arial"/>
            </a:endParaRPr>
          </a:p>
        </p:txBody>
      </p:sp>
      <p:pic>
        <p:nvPicPr>
          <p:cNvPr id="4" name="Picture 3" descr="A blue circle with a heart and pulse line&#10;&#10;Description automatically generated">
            <a:extLst>
              <a:ext uri="{FF2B5EF4-FFF2-40B4-BE49-F238E27FC236}">
                <a16:creationId xmlns:a16="http://schemas.microsoft.com/office/drawing/2014/main" id="{3A278772-D5DD-F44B-D21E-4FDD5C1343C5}"/>
              </a:ext>
            </a:extLst>
          </p:cNvPr>
          <p:cNvPicPr>
            <a:picLocks noChangeAspect="1"/>
          </p:cNvPicPr>
          <p:nvPr/>
        </p:nvPicPr>
        <p:blipFill>
          <a:blip r:embed="rId7"/>
          <a:srcRect/>
          <a:stretch/>
        </p:blipFill>
        <p:spPr>
          <a:xfrm>
            <a:off x="609822" y="5102371"/>
            <a:ext cx="953119" cy="953119"/>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2133925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500"/>
                            </p:stCondLst>
                            <p:childTnLst>
                              <p:par>
                                <p:cTn id="27" presetID="10" presetClass="entr" presetSubtype="0" fill="hold" grpId="0" nodeType="afterEffect">
                                  <p:stCondLst>
                                    <p:cond delay="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5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1500"/>
                            </p:stCondLst>
                            <p:childTnLst>
                              <p:par>
                                <p:cTn id="40" presetID="10" presetClass="entr" presetSubtype="0" fill="hold" grpId="0" nodeType="afterEffect">
                                  <p:stCondLst>
                                    <p:cond delay="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par>
                          <p:cTn id="43" fill="hold">
                            <p:stCondLst>
                              <p:cond delay="2500"/>
                            </p:stCondLst>
                            <p:childTnLst>
                              <p:par>
                                <p:cTn id="44" presetID="10" presetClass="entr" presetSubtype="0" fill="hold" nodeType="afterEffect">
                                  <p:stCondLst>
                                    <p:cond delay="5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1F2F41E-034F-A655-BA2C-196AA10728AE}"/>
              </a:ext>
            </a:extLst>
          </p:cNvPr>
          <p:cNvSpPr txBox="1">
            <a:spLocks/>
          </p:cNvSpPr>
          <p:nvPr/>
        </p:nvSpPr>
        <p:spPr bwMode="auto">
          <a:xfrm>
            <a:off x="-16933" y="159435"/>
            <a:ext cx="9144000" cy="9982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BCBF"/>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lnSpc>
                <a:spcPts val="3200"/>
              </a:lnSpc>
            </a:pPr>
            <a: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A long-standing culture of smoking </a:t>
            </a:r>
            <a:b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br>
            <a:r>
              <a:rPr lang="en-US" dirty="0">
                <a:solidFill>
                  <a:schemeClr val="accent5">
                    <a:lumMod val="40000"/>
                    <a:lumOff val="60000"/>
                  </a:schemeClr>
                </a:solidFill>
                <a:effectLst>
                  <a:glow>
                    <a:schemeClr val="bg1">
                      <a:alpha val="70000"/>
                    </a:schemeClr>
                  </a:glow>
                  <a:outerShdw blurRad="254000" dist="38100" dir="5400000" algn="ctr" rotWithShape="0">
                    <a:srgbClr val="000000">
                      <a:alpha val="25000"/>
                    </a:srgbClr>
                  </a:outerShdw>
                </a:effectLst>
                <a:latin typeface="Arial" panose="020B0604020202020204" pitchFamily="34" charset="0"/>
                <a:cs typeface="Arial" panose="020B0604020202020204" pitchFamily="34" charset="0"/>
              </a:rPr>
              <a:t>in mental health facilities </a:t>
            </a:r>
          </a:p>
        </p:txBody>
      </p:sp>
      <p:pic>
        <p:nvPicPr>
          <p:cNvPr id="2" name="Graphic 11">
            <a:extLst>
              <a:ext uri="{FF2B5EF4-FFF2-40B4-BE49-F238E27FC236}">
                <a16:creationId xmlns:a16="http://schemas.microsoft.com/office/drawing/2014/main" id="{D696640F-A2C2-4EFA-07CF-ADEA99A4097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6424" y="1389152"/>
            <a:ext cx="8377286" cy="4712774"/>
          </a:xfrm>
          <a:prstGeom prst="rect">
            <a:avLst/>
          </a:prstGeom>
        </p:spPr>
      </p:pic>
      <p:sp>
        <p:nvSpPr>
          <p:cNvPr id="3" name="TextBox 2">
            <a:extLst>
              <a:ext uri="{FF2B5EF4-FFF2-40B4-BE49-F238E27FC236}">
                <a16:creationId xmlns:a16="http://schemas.microsoft.com/office/drawing/2014/main" id="{D7ECC5B4-D77E-152F-9161-D7AF092F0C91}"/>
              </a:ext>
            </a:extLst>
          </p:cNvPr>
          <p:cNvSpPr txBox="1"/>
          <p:nvPr/>
        </p:nvSpPr>
        <p:spPr bwMode="auto">
          <a:xfrm>
            <a:off x="1713609" y="1514401"/>
            <a:ext cx="4469130" cy="582930"/>
          </a:xfrm>
          <a:prstGeom prst="rect">
            <a:avLst/>
          </a:prstGeom>
          <a:solidFill>
            <a:schemeClr val="bg1"/>
          </a:solidFill>
          <a:ln w="9525">
            <a:solidFill>
              <a:schemeClr val="bg1"/>
            </a:solid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GB" sz="2200" b="0" i="0" u="none" strike="noStrike" kern="1200" cap="none" spc="0" normalizeH="0" baseline="0" noProof="0" dirty="0">
                <a:ln>
                  <a:noFill/>
                </a:ln>
                <a:effectLst/>
                <a:uLnTx/>
                <a:uFillTx/>
                <a:latin typeface="+mn-lt"/>
                <a:ea typeface="Geneva" pitchFamily="-109" charset="0"/>
                <a:cs typeface="Geneva" pitchFamily="-109" charset="0"/>
              </a:rPr>
              <a:t>The NHS has come a long way…</a:t>
            </a:r>
          </a:p>
        </p:txBody>
      </p:sp>
      <p:sp>
        <p:nvSpPr>
          <p:cNvPr id="4" name="Footer Placeholder 3">
            <a:extLst>
              <a:ext uri="{FF2B5EF4-FFF2-40B4-BE49-F238E27FC236}">
                <a16:creationId xmlns:a16="http://schemas.microsoft.com/office/drawing/2014/main" id="{09DD17CB-189D-5758-30D4-87B0EE4A5E2A}"/>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191644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A4067-5AA5-A7A2-E436-76ACCBEF04A8}"/>
              </a:ext>
            </a:extLst>
          </p:cNvPr>
          <p:cNvSpPr>
            <a:spLocks noGrp="1"/>
          </p:cNvSpPr>
          <p:nvPr>
            <p:ph type="title"/>
          </p:nvPr>
        </p:nvSpPr>
        <p:spPr/>
        <p:txBody>
          <a:bodyPr/>
          <a:lstStyle/>
          <a:p>
            <a:r>
              <a:rPr lang="en-US" dirty="0"/>
              <a:t>Big inequalities in smoking rates</a:t>
            </a:r>
          </a:p>
        </p:txBody>
      </p:sp>
      <p:grpSp>
        <p:nvGrpSpPr>
          <p:cNvPr id="4" name="Group 3">
            <a:extLst>
              <a:ext uri="{FF2B5EF4-FFF2-40B4-BE49-F238E27FC236}">
                <a16:creationId xmlns:a16="http://schemas.microsoft.com/office/drawing/2014/main" id="{1F22FE75-6FF7-8FBD-617D-F50FCE5E5628}"/>
              </a:ext>
            </a:extLst>
          </p:cNvPr>
          <p:cNvGrpSpPr/>
          <p:nvPr/>
        </p:nvGrpSpPr>
        <p:grpSpPr>
          <a:xfrm>
            <a:off x="707866" y="1821613"/>
            <a:ext cx="3716415" cy="1819664"/>
            <a:chOff x="684213" y="1820022"/>
            <a:chExt cx="3789313" cy="2072640"/>
          </a:xfrm>
        </p:grpSpPr>
        <p:grpSp>
          <p:nvGrpSpPr>
            <p:cNvPr id="5" name="Group 4">
              <a:extLst>
                <a:ext uri="{FF2B5EF4-FFF2-40B4-BE49-F238E27FC236}">
                  <a16:creationId xmlns:a16="http://schemas.microsoft.com/office/drawing/2014/main" id="{5A9B3F9B-1C5C-A67D-ECFE-88A61108C55D}"/>
                </a:ext>
              </a:extLst>
            </p:cNvPr>
            <p:cNvGrpSpPr/>
            <p:nvPr/>
          </p:nvGrpSpPr>
          <p:grpSpPr>
            <a:xfrm>
              <a:off x="684213" y="1820022"/>
              <a:ext cx="3789313" cy="2072640"/>
              <a:chOff x="684213" y="1820022"/>
              <a:chExt cx="3789313" cy="2072640"/>
            </a:xfrm>
          </p:grpSpPr>
          <p:sp>
            <p:nvSpPr>
              <p:cNvPr id="38" name="Rounded Rectangle 37">
                <a:extLst>
                  <a:ext uri="{FF2B5EF4-FFF2-40B4-BE49-F238E27FC236}">
                    <a16:creationId xmlns:a16="http://schemas.microsoft.com/office/drawing/2014/main" id="{33F7574E-BE2A-45C5-B14B-5414E4E1736E}"/>
                  </a:ext>
                </a:extLst>
              </p:cNvPr>
              <p:cNvSpPr/>
              <p:nvPr/>
            </p:nvSpPr>
            <p:spPr bwMode="auto">
              <a:xfrm>
                <a:off x="684213"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Text Placeholder 3">
                <a:extLst>
                  <a:ext uri="{FF2B5EF4-FFF2-40B4-BE49-F238E27FC236}">
                    <a16:creationId xmlns:a16="http://schemas.microsoft.com/office/drawing/2014/main" id="{91F163F0-B27A-88EC-FD9E-4C7C89DB31E9}"/>
                  </a:ext>
                </a:extLst>
              </p:cNvPr>
              <p:cNvSpPr txBox="1">
                <a:spLocks/>
              </p:cNvSpPr>
              <p:nvPr/>
            </p:nvSpPr>
            <p:spPr>
              <a:xfrm>
                <a:off x="828515" y="2022941"/>
                <a:ext cx="3500709"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13% </a:t>
                </a:r>
                <a:r>
                  <a:rPr lang="en-US" sz="1600" b="1" dirty="0">
                    <a:solidFill>
                      <a:schemeClr val="accent6">
                        <a:lumMod val="50000"/>
                      </a:schemeClr>
                    </a:solidFill>
                    <a:latin typeface="Arial" panose="020B0604020202020204" pitchFamily="34" charset="0"/>
                    <a:cs typeface="Arial" panose="020B0604020202020204" pitchFamily="34" charset="0"/>
                  </a:rPr>
                  <a:t>general population </a:t>
                </a:r>
              </a:p>
            </p:txBody>
          </p:sp>
        </p:grpSp>
        <p:grpSp>
          <p:nvGrpSpPr>
            <p:cNvPr id="7" name="Group 6">
              <a:extLst>
                <a:ext uri="{FF2B5EF4-FFF2-40B4-BE49-F238E27FC236}">
                  <a16:creationId xmlns:a16="http://schemas.microsoft.com/office/drawing/2014/main" id="{CC93F8AD-E258-00C3-E10D-649CEC2C88AD}"/>
                </a:ext>
              </a:extLst>
            </p:cNvPr>
            <p:cNvGrpSpPr/>
            <p:nvPr/>
          </p:nvGrpSpPr>
          <p:grpSpPr>
            <a:xfrm>
              <a:off x="1056265" y="2889022"/>
              <a:ext cx="3045208" cy="520610"/>
              <a:chOff x="904352" y="5269323"/>
              <a:chExt cx="3045208" cy="520610"/>
            </a:xfrm>
          </p:grpSpPr>
          <p:grpSp>
            <p:nvGrpSpPr>
              <p:cNvPr id="8" name="Group 7">
                <a:extLst>
                  <a:ext uri="{FF2B5EF4-FFF2-40B4-BE49-F238E27FC236}">
                    <a16:creationId xmlns:a16="http://schemas.microsoft.com/office/drawing/2014/main" id="{1A4A8641-C0E3-1B32-9E82-8282F3E45AEC}"/>
                  </a:ext>
                </a:extLst>
              </p:cNvPr>
              <p:cNvGrpSpPr/>
              <p:nvPr/>
            </p:nvGrpSpPr>
            <p:grpSpPr>
              <a:xfrm>
                <a:off x="904352" y="5269323"/>
                <a:ext cx="255150" cy="520610"/>
                <a:chOff x="4204393" y="2097098"/>
                <a:chExt cx="420137" cy="857250"/>
              </a:xfrm>
            </p:grpSpPr>
            <p:sp>
              <p:nvSpPr>
                <p:cNvPr id="36" name="Freeform 35">
                  <a:extLst>
                    <a:ext uri="{FF2B5EF4-FFF2-40B4-BE49-F238E27FC236}">
                      <a16:creationId xmlns:a16="http://schemas.microsoft.com/office/drawing/2014/main" id="{A6A9C221-8642-169F-A128-CAEBB073834F}"/>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37" name="Freeform 36">
                  <a:extLst>
                    <a:ext uri="{FF2B5EF4-FFF2-40B4-BE49-F238E27FC236}">
                      <a16:creationId xmlns:a16="http://schemas.microsoft.com/office/drawing/2014/main" id="{45E1CDEE-874C-1C27-3C77-C057517C3A7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 name="Group 8">
                <a:extLst>
                  <a:ext uri="{FF2B5EF4-FFF2-40B4-BE49-F238E27FC236}">
                    <a16:creationId xmlns:a16="http://schemas.microsoft.com/office/drawing/2014/main" id="{C5C3C29D-0A6E-1CD7-40A5-9288084CE140}"/>
                  </a:ext>
                </a:extLst>
              </p:cNvPr>
              <p:cNvGrpSpPr/>
              <p:nvPr/>
            </p:nvGrpSpPr>
            <p:grpSpPr>
              <a:xfrm>
                <a:off x="1214708" y="5269323"/>
                <a:ext cx="254520" cy="520610"/>
                <a:chOff x="4783193" y="2097098"/>
                <a:chExt cx="419100" cy="857250"/>
              </a:xfrm>
            </p:grpSpPr>
            <p:sp>
              <p:nvSpPr>
                <p:cNvPr id="34" name="Freeform 33">
                  <a:extLst>
                    <a:ext uri="{FF2B5EF4-FFF2-40B4-BE49-F238E27FC236}">
                      <a16:creationId xmlns:a16="http://schemas.microsoft.com/office/drawing/2014/main" id="{0AB1B635-844A-9B5A-399D-BA37CD472E5F}"/>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5" name="Freeform 34">
                  <a:extLst>
                    <a:ext uri="{FF2B5EF4-FFF2-40B4-BE49-F238E27FC236}">
                      <a16:creationId xmlns:a16="http://schemas.microsoft.com/office/drawing/2014/main" id="{45DAAE2A-F3E4-229E-E6F4-9E067336EB38}"/>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0" name="Group 9">
                <a:extLst>
                  <a:ext uri="{FF2B5EF4-FFF2-40B4-BE49-F238E27FC236}">
                    <a16:creationId xmlns:a16="http://schemas.microsoft.com/office/drawing/2014/main" id="{0844DFA0-1CEC-95BA-B176-6C30815FBD63}"/>
                  </a:ext>
                </a:extLst>
              </p:cNvPr>
              <p:cNvGrpSpPr/>
              <p:nvPr/>
            </p:nvGrpSpPr>
            <p:grpSpPr>
              <a:xfrm>
                <a:off x="1524434" y="5269323"/>
                <a:ext cx="255150" cy="520610"/>
                <a:chOff x="4204393" y="2097098"/>
                <a:chExt cx="420137" cy="857250"/>
              </a:xfrm>
            </p:grpSpPr>
            <p:sp>
              <p:nvSpPr>
                <p:cNvPr id="32" name="Freeform 31">
                  <a:extLst>
                    <a:ext uri="{FF2B5EF4-FFF2-40B4-BE49-F238E27FC236}">
                      <a16:creationId xmlns:a16="http://schemas.microsoft.com/office/drawing/2014/main" id="{07192042-44CA-41B9-1068-9D42A176CED1}"/>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3" name="Freeform 32">
                  <a:extLst>
                    <a:ext uri="{FF2B5EF4-FFF2-40B4-BE49-F238E27FC236}">
                      <a16:creationId xmlns:a16="http://schemas.microsoft.com/office/drawing/2014/main" id="{E3F80E62-7566-199F-E612-B56EE64FE5C6}"/>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1" name="Group 10">
                <a:extLst>
                  <a:ext uri="{FF2B5EF4-FFF2-40B4-BE49-F238E27FC236}">
                    <a16:creationId xmlns:a16="http://schemas.microsoft.com/office/drawing/2014/main" id="{81FE5088-54EA-C58A-F805-D0B73B72124B}"/>
                  </a:ext>
                </a:extLst>
              </p:cNvPr>
              <p:cNvGrpSpPr/>
              <p:nvPr/>
            </p:nvGrpSpPr>
            <p:grpSpPr>
              <a:xfrm>
                <a:off x="1834790" y="5269323"/>
                <a:ext cx="254520" cy="520610"/>
                <a:chOff x="4783193" y="2097098"/>
                <a:chExt cx="419100" cy="857250"/>
              </a:xfrm>
            </p:grpSpPr>
            <p:sp>
              <p:nvSpPr>
                <p:cNvPr id="30" name="Freeform 29">
                  <a:extLst>
                    <a:ext uri="{FF2B5EF4-FFF2-40B4-BE49-F238E27FC236}">
                      <a16:creationId xmlns:a16="http://schemas.microsoft.com/office/drawing/2014/main" id="{91A4959D-FA02-3932-0548-4E1EFAD23B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31" name="Freeform 30">
                  <a:extLst>
                    <a:ext uri="{FF2B5EF4-FFF2-40B4-BE49-F238E27FC236}">
                      <a16:creationId xmlns:a16="http://schemas.microsoft.com/office/drawing/2014/main" id="{29BB753A-E1A0-9A97-4984-93777F1D15A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2" name="Group 11">
                <a:extLst>
                  <a:ext uri="{FF2B5EF4-FFF2-40B4-BE49-F238E27FC236}">
                    <a16:creationId xmlns:a16="http://schemas.microsoft.com/office/drawing/2014/main" id="{DBE307F4-7FA2-AF9E-AC97-446911AAEEC2}"/>
                  </a:ext>
                </a:extLst>
              </p:cNvPr>
              <p:cNvGrpSpPr/>
              <p:nvPr/>
            </p:nvGrpSpPr>
            <p:grpSpPr>
              <a:xfrm>
                <a:off x="2144516" y="5269323"/>
                <a:ext cx="255150" cy="520610"/>
                <a:chOff x="4204393" y="2097098"/>
                <a:chExt cx="420137" cy="857250"/>
              </a:xfrm>
            </p:grpSpPr>
            <p:sp>
              <p:nvSpPr>
                <p:cNvPr id="28" name="Freeform 27">
                  <a:extLst>
                    <a:ext uri="{FF2B5EF4-FFF2-40B4-BE49-F238E27FC236}">
                      <a16:creationId xmlns:a16="http://schemas.microsoft.com/office/drawing/2014/main" id="{96EBCC94-CB20-8FDA-22D2-DCE8CD0168C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9" name="Freeform 28">
                  <a:extLst>
                    <a:ext uri="{FF2B5EF4-FFF2-40B4-BE49-F238E27FC236}">
                      <a16:creationId xmlns:a16="http://schemas.microsoft.com/office/drawing/2014/main" id="{7CDDD5E6-135F-992A-2441-2A56DFB8AC02}"/>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3" name="Group 12">
                <a:extLst>
                  <a:ext uri="{FF2B5EF4-FFF2-40B4-BE49-F238E27FC236}">
                    <a16:creationId xmlns:a16="http://schemas.microsoft.com/office/drawing/2014/main" id="{05D52B52-E670-975F-E198-85B9A561BB13}"/>
                  </a:ext>
                </a:extLst>
              </p:cNvPr>
              <p:cNvGrpSpPr/>
              <p:nvPr/>
            </p:nvGrpSpPr>
            <p:grpSpPr>
              <a:xfrm>
                <a:off x="2454872" y="5269323"/>
                <a:ext cx="254520" cy="520610"/>
                <a:chOff x="4783193" y="2097098"/>
                <a:chExt cx="419100" cy="857250"/>
              </a:xfrm>
            </p:grpSpPr>
            <p:sp>
              <p:nvSpPr>
                <p:cNvPr id="26" name="Freeform 25">
                  <a:extLst>
                    <a:ext uri="{FF2B5EF4-FFF2-40B4-BE49-F238E27FC236}">
                      <a16:creationId xmlns:a16="http://schemas.microsoft.com/office/drawing/2014/main" id="{59E42233-920F-7815-2B73-72DA0656665C}"/>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B8AA61E4-F31F-4269-0C16-85A34637DE1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4" name="Group 13">
                <a:extLst>
                  <a:ext uri="{FF2B5EF4-FFF2-40B4-BE49-F238E27FC236}">
                    <a16:creationId xmlns:a16="http://schemas.microsoft.com/office/drawing/2014/main" id="{13D244F5-2D3D-D629-A47E-98B0D0ADEF1C}"/>
                  </a:ext>
                </a:extLst>
              </p:cNvPr>
              <p:cNvGrpSpPr/>
              <p:nvPr/>
            </p:nvGrpSpPr>
            <p:grpSpPr>
              <a:xfrm>
                <a:off x="2764598" y="5269323"/>
                <a:ext cx="255150" cy="520610"/>
                <a:chOff x="4204393" y="2097098"/>
                <a:chExt cx="420137" cy="857250"/>
              </a:xfrm>
            </p:grpSpPr>
            <p:sp>
              <p:nvSpPr>
                <p:cNvPr id="24" name="Freeform 23">
                  <a:extLst>
                    <a:ext uri="{FF2B5EF4-FFF2-40B4-BE49-F238E27FC236}">
                      <a16:creationId xmlns:a16="http://schemas.microsoft.com/office/drawing/2014/main" id="{0A0D769B-3A3D-EAB3-AAD1-768AAC1A928A}"/>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44F6224B-0202-7D73-F717-2BDFDA498E83}"/>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5" name="Group 14">
                <a:extLst>
                  <a:ext uri="{FF2B5EF4-FFF2-40B4-BE49-F238E27FC236}">
                    <a16:creationId xmlns:a16="http://schemas.microsoft.com/office/drawing/2014/main" id="{084DF265-BE5F-E6D1-4C2D-46F70DEFDAFB}"/>
                  </a:ext>
                </a:extLst>
              </p:cNvPr>
              <p:cNvGrpSpPr/>
              <p:nvPr/>
            </p:nvGrpSpPr>
            <p:grpSpPr>
              <a:xfrm>
                <a:off x="3074954" y="5269323"/>
                <a:ext cx="254520" cy="520610"/>
                <a:chOff x="4783193" y="2097098"/>
                <a:chExt cx="419100" cy="857250"/>
              </a:xfrm>
            </p:grpSpPr>
            <p:sp>
              <p:nvSpPr>
                <p:cNvPr id="22" name="Freeform 21">
                  <a:extLst>
                    <a:ext uri="{FF2B5EF4-FFF2-40B4-BE49-F238E27FC236}">
                      <a16:creationId xmlns:a16="http://schemas.microsoft.com/office/drawing/2014/main" id="{EED3824A-3D41-C4C9-3843-3A4B396F824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89B678A8-7F00-A62F-E859-51395C3AFF97}"/>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16" name="Group 15">
                <a:extLst>
                  <a:ext uri="{FF2B5EF4-FFF2-40B4-BE49-F238E27FC236}">
                    <a16:creationId xmlns:a16="http://schemas.microsoft.com/office/drawing/2014/main" id="{8D5D0192-F6E8-B7DD-CCFB-06DA329DFBDB}"/>
                  </a:ext>
                </a:extLst>
              </p:cNvPr>
              <p:cNvGrpSpPr/>
              <p:nvPr/>
            </p:nvGrpSpPr>
            <p:grpSpPr>
              <a:xfrm>
                <a:off x="3384680" y="5269323"/>
                <a:ext cx="255150" cy="520610"/>
                <a:chOff x="4204393" y="2097098"/>
                <a:chExt cx="420137" cy="857250"/>
              </a:xfrm>
            </p:grpSpPr>
            <p:sp>
              <p:nvSpPr>
                <p:cNvPr id="20" name="Freeform 19">
                  <a:extLst>
                    <a:ext uri="{FF2B5EF4-FFF2-40B4-BE49-F238E27FC236}">
                      <a16:creationId xmlns:a16="http://schemas.microsoft.com/office/drawing/2014/main" id="{50B7221F-0ACC-43E6-C414-818B644A4A58}"/>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C49BD537-DC26-EC57-E891-97AB476DB26C}"/>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17" name="Group 16">
                <a:extLst>
                  <a:ext uri="{FF2B5EF4-FFF2-40B4-BE49-F238E27FC236}">
                    <a16:creationId xmlns:a16="http://schemas.microsoft.com/office/drawing/2014/main" id="{280BFEA9-51E3-4A55-63E0-884F357367B4}"/>
                  </a:ext>
                </a:extLst>
              </p:cNvPr>
              <p:cNvGrpSpPr/>
              <p:nvPr/>
            </p:nvGrpSpPr>
            <p:grpSpPr>
              <a:xfrm>
                <a:off x="3695040" y="5269323"/>
                <a:ext cx="254520" cy="520610"/>
                <a:chOff x="4783193" y="2097098"/>
                <a:chExt cx="419100" cy="857250"/>
              </a:xfrm>
            </p:grpSpPr>
            <p:sp>
              <p:nvSpPr>
                <p:cNvPr id="18" name="Freeform 17">
                  <a:extLst>
                    <a:ext uri="{FF2B5EF4-FFF2-40B4-BE49-F238E27FC236}">
                      <a16:creationId xmlns:a16="http://schemas.microsoft.com/office/drawing/2014/main" id="{429688D9-832B-950F-1092-53552F26D638}"/>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B8E6C5B5-433F-2ED8-4C4C-89C9A88B2BB0}"/>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grpSp>
        <p:nvGrpSpPr>
          <p:cNvPr id="40" name="Group 39">
            <a:extLst>
              <a:ext uri="{FF2B5EF4-FFF2-40B4-BE49-F238E27FC236}">
                <a16:creationId xmlns:a16="http://schemas.microsoft.com/office/drawing/2014/main" id="{876C2DAB-32AC-E117-82A5-AD17524CDD16}"/>
              </a:ext>
            </a:extLst>
          </p:cNvPr>
          <p:cNvGrpSpPr/>
          <p:nvPr/>
        </p:nvGrpSpPr>
        <p:grpSpPr>
          <a:xfrm>
            <a:off x="4630158" y="1824269"/>
            <a:ext cx="3716416" cy="1819664"/>
            <a:chOff x="4652194" y="1820022"/>
            <a:chExt cx="3789313" cy="2072640"/>
          </a:xfrm>
        </p:grpSpPr>
        <p:grpSp>
          <p:nvGrpSpPr>
            <p:cNvPr id="41" name="Group 40">
              <a:extLst>
                <a:ext uri="{FF2B5EF4-FFF2-40B4-BE49-F238E27FC236}">
                  <a16:creationId xmlns:a16="http://schemas.microsoft.com/office/drawing/2014/main" id="{ED5BDFE1-3B74-F34E-27E5-15A03CE9031E}"/>
                </a:ext>
              </a:extLst>
            </p:cNvPr>
            <p:cNvGrpSpPr/>
            <p:nvPr/>
          </p:nvGrpSpPr>
          <p:grpSpPr>
            <a:xfrm>
              <a:off x="4652194" y="1820022"/>
              <a:ext cx="3789313" cy="2072640"/>
              <a:chOff x="4652194" y="1820022"/>
              <a:chExt cx="3789313" cy="2072640"/>
            </a:xfrm>
          </p:grpSpPr>
          <p:sp>
            <p:nvSpPr>
              <p:cNvPr id="73" name="Rounded Rectangle 72">
                <a:extLst>
                  <a:ext uri="{FF2B5EF4-FFF2-40B4-BE49-F238E27FC236}">
                    <a16:creationId xmlns:a16="http://schemas.microsoft.com/office/drawing/2014/main" id="{16033AA1-BA0F-17BF-0CE6-378DFDEC1C09}"/>
                  </a:ext>
                </a:extLst>
              </p:cNvPr>
              <p:cNvSpPr/>
              <p:nvPr/>
            </p:nvSpPr>
            <p:spPr bwMode="auto">
              <a:xfrm>
                <a:off x="4652194" y="1820022"/>
                <a:ext cx="3789313"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4" name="Text Placeholder 3">
                <a:extLst>
                  <a:ext uri="{FF2B5EF4-FFF2-40B4-BE49-F238E27FC236}">
                    <a16:creationId xmlns:a16="http://schemas.microsoft.com/office/drawing/2014/main" id="{D40DC16D-8760-9555-D90A-FE44522CB9D6}"/>
                  </a:ext>
                </a:extLst>
              </p:cNvPr>
              <p:cNvSpPr txBox="1">
                <a:spLocks/>
              </p:cNvSpPr>
              <p:nvPr/>
            </p:nvSpPr>
            <p:spPr>
              <a:xfrm>
                <a:off x="4837653" y="2022941"/>
                <a:ext cx="3477832" cy="610743"/>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350" indent="-635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40% </a:t>
                </a:r>
                <a:r>
                  <a:rPr lang="en-US" sz="1600" b="1" dirty="0">
                    <a:solidFill>
                      <a:schemeClr val="accent6">
                        <a:lumMod val="50000"/>
                      </a:schemeClr>
                    </a:solidFill>
                    <a:latin typeface="Arial" panose="020B0604020202020204" pitchFamily="34" charset="0"/>
                    <a:cs typeface="Arial" panose="020B0604020202020204" pitchFamily="34" charset="0"/>
                  </a:rPr>
                  <a:t>severe mental illness </a:t>
                </a:r>
              </a:p>
            </p:txBody>
          </p:sp>
        </p:grpSp>
        <p:grpSp>
          <p:nvGrpSpPr>
            <p:cNvPr id="42" name="Group 41">
              <a:extLst>
                <a:ext uri="{FF2B5EF4-FFF2-40B4-BE49-F238E27FC236}">
                  <a16:creationId xmlns:a16="http://schemas.microsoft.com/office/drawing/2014/main" id="{AE161236-9B11-E898-B7F0-D3E183BB05B6}"/>
                </a:ext>
              </a:extLst>
            </p:cNvPr>
            <p:cNvGrpSpPr/>
            <p:nvPr/>
          </p:nvGrpSpPr>
          <p:grpSpPr>
            <a:xfrm>
              <a:off x="5024241" y="2889022"/>
              <a:ext cx="3063493" cy="520610"/>
              <a:chOff x="886067" y="5269323"/>
              <a:chExt cx="3063493" cy="520610"/>
            </a:xfrm>
          </p:grpSpPr>
          <p:grpSp>
            <p:nvGrpSpPr>
              <p:cNvPr id="43" name="Group 42">
                <a:extLst>
                  <a:ext uri="{FF2B5EF4-FFF2-40B4-BE49-F238E27FC236}">
                    <a16:creationId xmlns:a16="http://schemas.microsoft.com/office/drawing/2014/main" id="{DDCB686F-CBF5-5FE7-A085-009A958A761E}"/>
                  </a:ext>
                </a:extLst>
              </p:cNvPr>
              <p:cNvGrpSpPr/>
              <p:nvPr/>
            </p:nvGrpSpPr>
            <p:grpSpPr>
              <a:xfrm>
                <a:off x="886067" y="5269323"/>
                <a:ext cx="255150" cy="520610"/>
                <a:chOff x="4174303" y="2097098"/>
                <a:chExt cx="420139" cy="857250"/>
              </a:xfrm>
            </p:grpSpPr>
            <p:sp>
              <p:nvSpPr>
                <p:cNvPr id="71" name="Freeform 70">
                  <a:extLst>
                    <a:ext uri="{FF2B5EF4-FFF2-40B4-BE49-F238E27FC236}">
                      <a16:creationId xmlns:a16="http://schemas.microsoft.com/office/drawing/2014/main" id="{541F0436-272C-94A3-D022-61CC5C8F0735}"/>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72" name="Freeform 71">
                  <a:extLst>
                    <a:ext uri="{FF2B5EF4-FFF2-40B4-BE49-F238E27FC236}">
                      <a16:creationId xmlns:a16="http://schemas.microsoft.com/office/drawing/2014/main" id="{56E46DBC-1ADA-9CB9-6F60-D8AA62A79D48}"/>
                    </a:ext>
                  </a:extLst>
                </p:cNvPr>
                <p:cNvSpPr/>
                <p:nvPr/>
              </p:nvSpPr>
              <p:spPr>
                <a:xfrm>
                  <a:off x="4174303" y="2268547"/>
                  <a:ext cx="420139" cy="685801"/>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4" name="Group 43">
                <a:extLst>
                  <a:ext uri="{FF2B5EF4-FFF2-40B4-BE49-F238E27FC236}">
                    <a16:creationId xmlns:a16="http://schemas.microsoft.com/office/drawing/2014/main" id="{7F47113E-CAA3-5299-3D4A-9203175D7B84}"/>
                  </a:ext>
                </a:extLst>
              </p:cNvPr>
              <p:cNvGrpSpPr/>
              <p:nvPr/>
            </p:nvGrpSpPr>
            <p:grpSpPr>
              <a:xfrm>
                <a:off x="1214712" y="5269323"/>
                <a:ext cx="254521" cy="520610"/>
                <a:chOff x="4783194" y="2097098"/>
                <a:chExt cx="419101" cy="857250"/>
              </a:xfrm>
            </p:grpSpPr>
            <p:sp>
              <p:nvSpPr>
                <p:cNvPr id="69" name="Freeform 68">
                  <a:extLst>
                    <a:ext uri="{FF2B5EF4-FFF2-40B4-BE49-F238E27FC236}">
                      <a16:creationId xmlns:a16="http://schemas.microsoft.com/office/drawing/2014/main" id="{29A8C755-AC5C-F434-E608-2462B02FDD9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70" name="Freeform 69">
                  <a:extLst>
                    <a:ext uri="{FF2B5EF4-FFF2-40B4-BE49-F238E27FC236}">
                      <a16:creationId xmlns:a16="http://schemas.microsoft.com/office/drawing/2014/main" id="{DC8BCB99-28AD-3A62-8E6C-A5E17522C0D5}"/>
                    </a:ext>
                  </a:extLst>
                </p:cNvPr>
                <p:cNvSpPr/>
                <p:nvPr/>
              </p:nvSpPr>
              <p:spPr>
                <a:xfrm>
                  <a:off x="4783194"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5" name="Group 44">
                <a:extLst>
                  <a:ext uri="{FF2B5EF4-FFF2-40B4-BE49-F238E27FC236}">
                    <a16:creationId xmlns:a16="http://schemas.microsoft.com/office/drawing/2014/main" id="{144047FB-50B9-AC11-6173-7CE7662DC99E}"/>
                  </a:ext>
                </a:extLst>
              </p:cNvPr>
              <p:cNvGrpSpPr/>
              <p:nvPr/>
            </p:nvGrpSpPr>
            <p:grpSpPr>
              <a:xfrm>
                <a:off x="1524434" y="5269323"/>
                <a:ext cx="255150" cy="520610"/>
                <a:chOff x="4204393" y="2097098"/>
                <a:chExt cx="420137" cy="857250"/>
              </a:xfrm>
            </p:grpSpPr>
            <p:sp>
              <p:nvSpPr>
                <p:cNvPr id="67" name="Freeform 66">
                  <a:extLst>
                    <a:ext uri="{FF2B5EF4-FFF2-40B4-BE49-F238E27FC236}">
                      <a16:creationId xmlns:a16="http://schemas.microsoft.com/office/drawing/2014/main" id="{0CFF6425-C7E1-F555-08B5-14C4AD5C5B1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DA4A09B1-2359-8AED-D6E0-6B40C09D45A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46" name="Group 45">
                <a:extLst>
                  <a:ext uri="{FF2B5EF4-FFF2-40B4-BE49-F238E27FC236}">
                    <a16:creationId xmlns:a16="http://schemas.microsoft.com/office/drawing/2014/main" id="{8052F638-9E99-4175-551C-87CCB30C7159}"/>
                  </a:ext>
                </a:extLst>
              </p:cNvPr>
              <p:cNvGrpSpPr/>
              <p:nvPr/>
            </p:nvGrpSpPr>
            <p:grpSpPr>
              <a:xfrm>
                <a:off x="1834790" y="5269323"/>
                <a:ext cx="254520" cy="520610"/>
                <a:chOff x="4783193" y="2097098"/>
                <a:chExt cx="419100" cy="857250"/>
              </a:xfrm>
            </p:grpSpPr>
            <p:sp>
              <p:nvSpPr>
                <p:cNvPr id="65" name="Freeform 64">
                  <a:extLst>
                    <a:ext uri="{FF2B5EF4-FFF2-40B4-BE49-F238E27FC236}">
                      <a16:creationId xmlns:a16="http://schemas.microsoft.com/office/drawing/2014/main" id="{21C3511C-74C7-1611-2C67-20944C912134}"/>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CB8F1FBC-8952-E5A3-3C8E-3D20C018723A}"/>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47" name="Group 46">
                <a:extLst>
                  <a:ext uri="{FF2B5EF4-FFF2-40B4-BE49-F238E27FC236}">
                    <a16:creationId xmlns:a16="http://schemas.microsoft.com/office/drawing/2014/main" id="{B7CB230B-FA2D-D2DF-E654-B8A36866010A}"/>
                  </a:ext>
                </a:extLst>
              </p:cNvPr>
              <p:cNvGrpSpPr/>
              <p:nvPr/>
            </p:nvGrpSpPr>
            <p:grpSpPr>
              <a:xfrm>
                <a:off x="2144516" y="5269323"/>
                <a:ext cx="255150" cy="520610"/>
                <a:chOff x="4204393" y="2097098"/>
                <a:chExt cx="420137" cy="857250"/>
              </a:xfrm>
            </p:grpSpPr>
            <p:sp>
              <p:nvSpPr>
                <p:cNvPr id="63" name="Freeform 62">
                  <a:extLst>
                    <a:ext uri="{FF2B5EF4-FFF2-40B4-BE49-F238E27FC236}">
                      <a16:creationId xmlns:a16="http://schemas.microsoft.com/office/drawing/2014/main" id="{36D8F4E5-E3CF-B5E0-4633-03AEB7E6DAA6}"/>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D57D4D53-5B29-D1F5-2074-B5CE716EBD25}"/>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rgbClr val="051D39"/>
                </a:solidFill>
                <a:ln w="9525" cap="flat">
                  <a:noFill/>
                  <a:prstDash val="solid"/>
                  <a:miter/>
                </a:ln>
              </p:spPr>
              <p:txBody>
                <a:bodyPr rtlCol="0" anchor="ctr"/>
                <a:lstStyle/>
                <a:p>
                  <a:endParaRPr lang="en-US" dirty="0"/>
                </a:p>
              </p:txBody>
            </p:sp>
          </p:grpSp>
          <p:grpSp>
            <p:nvGrpSpPr>
              <p:cNvPr id="48" name="Group 47">
                <a:extLst>
                  <a:ext uri="{FF2B5EF4-FFF2-40B4-BE49-F238E27FC236}">
                    <a16:creationId xmlns:a16="http://schemas.microsoft.com/office/drawing/2014/main" id="{87B61EA7-42DF-F5D5-2098-183347423B77}"/>
                  </a:ext>
                </a:extLst>
              </p:cNvPr>
              <p:cNvGrpSpPr/>
              <p:nvPr/>
            </p:nvGrpSpPr>
            <p:grpSpPr>
              <a:xfrm>
                <a:off x="2454877" y="5269323"/>
                <a:ext cx="254521" cy="520610"/>
                <a:chOff x="4783193" y="2097098"/>
                <a:chExt cx="419101" cy="857250"/>
              </a:xfrm>
            </p:grpSpPr>
            <p:sp>
              <p:nvSpPr>
                <p:cNvPr id="61" name="Freeform 60">
                  <a:extLst>
                    <a:ext uri="{FF2B5EF4-FFF2-40B4-BE49-F238E27FC236}">
                      <a16:creationId xmlns:a16="http://schemas.microsoft.com/office/drawing/2014/main" id="{72062CD5-CE68-30E7-BA02-A48E1933959B}"/>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051D39"/>
                </a:solidFill>
                <a:ln w="9525"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D0DCBD1A-9D0D-6907-5E3D-946971201F8B}"/>
                    </a:ext>
                  </a:extLst>
                </p:cNvPr>
                <p:cNvSpPr/>
                <p:nvPr/>
              </p:nvSpPr>
              <p:spPr>
                <a:xfrm>
                  <a:off x="4783193" y="2268547"/>
                  <a:ext cx="419101" cy="685801"/>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rgbClr val="051D39"/>
                </a:solidFill>
                <a:ln w="9525" cap="flat">
                  <a:noFill/>
                  <a:prstDash val="solid"/>
                  <a:miter/>
                </a:ln>
              </p:spPr>
              <p:txBody>
                <a:bodyPr rtlCol="0" anchor="ctr"/>
                <a:lstStyle/>
                <a:p>
                  <a:endParaRPr lang="en-US" dirty="0"/>
                </a:p>
              </p:txBody>
            </p:sp>
          </p:grpSp>
          <p:grpSp>
            <p:nvGrpSpPr>
              <p:cNvPr id="49" name="Group 48">
                <a:extLst>
                  <a:ext uri="{FF2B5EF4-FFF2-40B4-BE49-F238E27FC236}">
                    <a16:creationId xmlns:a16="http://schemas.microsoft.com/office/drawing/2014/main" id="{C3870FB1-F5B6-64DB-3A32-01A7BC38DF11}"/>
                  </a:ext>
                </a:extLst>
              </p:cNvPr>
              <p:cNvGrpSpPr/>
              <p:nvPr/>
            </p:nvGrpSpPr>
            <p:grpSpPr>
              <a:xfrm>
                <a:off x="2764598" y="5269323"/>
                <a:ext cx="255150" cy="520610"/>
                <a:chOff x="4204393" y="2097098"/>
                <a:chExt cx="420137" cy="857250"/>
              </a:xfrm>
            </p:grpSpPr>
            <p:sp>
              <p:nvSpPr>
                <p:cNvPr id="59" name="Freeform 58">
                  <a:extLst>
                    <a:ext uri="{FF2B5EF4-FFF2-40B4-BE49-F238E27FC236}">
                      <a16:creationId xmlns:a16="http://schemas.microsoft.com/office/drawing/2014/main" id="{45374AB2-48CA-7D3C-EAC6-A5C309FA95B7}"/>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C586BA27-F805-543F-36CD-160FC7D927ED}"/>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50" name="Group 49">
                <a:extLst>
                  <a:ext uri="{FF2B5EF4-FFF2-40B4-BE49-F238E27FC236}">
                    <a16:creationId xmlns:a16="http://schemas.microsoft.com/office/drawing/2014/main" id="{1D31C353-C000-D05C-1922-3CF5991EB200}"/>
                  </a:ext>
                </a:extLst>
              </p:cNvPr>
              <p:cNvGrpSpPr/>
              <p:nvPr/>
            </p:nvGrpSpPr>
            <p:grpSpPr>
              <a:xfrm>
                <a:off x="3074954" y="5269323"/>
                <a:ext cx="254520" cy="520610"/>
                <a:chOff x="4783193" y="2097098"/>
                <a:chExt cx="419100" cy="857250"/>
              </a:xfrm>
            </p:grpSpPr>
            <p:sp>
              <p:nvSpPr>
                <p:cNvPr id="57" name="Freeform 56">
                  <a:extLst>
                    <a:ext uri="{FF2B5EF4-FFF2-40B4-BE49-F238E27FC236}">
                      <a16:creationId xmlns:a16="http://schemas.microsoft.com/office/drawing/2014/main" id="{4613DF0D-5EF2-D773-A3C8-40D60531B64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372EC9E5-C861-97B3-BB2F-F81E0F5EBE3F}"/>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51" name="Group 50">
                <a:extLst>
                  <a:ext uri="{FF2B5EF4-FFF2-40B4-BE49-F238E27FC236}">
                    <a16:creationId xmlns:a16="http://schemas.microsoft.com/office/drawing/2014/main" id="{360424FD-E587-6200-C907-DB84328A0F24}"/>
                  </a:ext>
                </a:extLst>
              </p:cNvPr>
              <p:cNvGrpSpPr/>
              <p:nvPr/>
            </p:nvGrpSpPr>
            <p:grpSpPr>
              <a:xfrm>
                <a:off x="3384680" y="5269323"/>
                <a:ext cx="255150" cy="520610"/>
                <a:chOff x="4204393" y="2097098"/>
                <a:chExt cx="420137" cy="857250"/>
              </a:xfrm>
            </p:grpSpPr>
            <p:sp>
              <p:nvSpPr>
                <p:cNvPr id="55" name="Freeform 54">
                  <a:extLst>
                    <a:ext uri="{FF2B5EF4-FFF2-40B4-BE49-F238E27FC236}">
                      <a16:creationId xmlns:a16="http://schemas.microsoft.com/office/drawing/2014/main" id="{97A8BF86-E340-A997-BB72-C93902026482}"/>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6" name="Freeform 55">
                  <a:extLst>
                    <a:ext uri="{FF2B5EF4-FFF2-40B4-BE49-F238E27FC236}">
                      <a16:creationId xmlns:a16="http://schemas.microsoft.com/office/drawing/2014/main" id="{BD01EEA3-10D1-BF84-ECA2-A6FE0F175E51}"/>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52" name="Group 51">
                <a:extLst>
                  <a:ext uri="{FF2B5EF4-FFF2-40B4-BE49-F238E27FC236}">
                    <a16:creationId xmlns:a16="http://schemas.microsoft.com/office/drawing/2014/main" id="{8210B0E4-595C-AD57-591F-5128E7D140FE}"/>
                  </a:ext>
                </a:extLst>
              </p:cNvPr>
              <p:cNvGrpSpPr/>
              <p:nvPr/>
            </p:nvGrpSpPr>
            <p:grpSpPr>
              <a:xfrm>
                <a:off x="3695040" y="5269323"/>
                <a:ext cx="254520" cy="520610"/>
                <a:chOff x="4783193" y="2097098"/>
                <a:chExt cx="419100" cy="857250"/>
              </a:xfrm>
            </p:grpSpPr>
            <p:sp>
              <p:nvSpPr>
                <p:cNvPr id="53" name="Freeform 52">
                  <a:extLst>
                    <a:ext uri="{FF2B5EF4-FFF2-40B4-BE49-F238E27FC236}">
                      <a16:creationId xmlns:a16="http://schemas.microsoft.com/office/drawing/2014/main" id="{591B0426-3ABB-5AB3-280F-91A91AFD82E2}"/>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54" name="Freeform 53">
                  <a:extLst>
                    <a:ext uri="{FF2B5EF4-FFF2-40B4-BE49-F238E27FC236}">
                      <a16:creationId xmlns:a16="http://schemas.microsoft.com/office/drawing/2014/main" id="{94918737-A12D-967F-A3D6-7FDF312FEB92}"/>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sp>
        <p:nvSpPr>
          <p:cNvPr id="75" name="Title 1">
            <a:extLst>
              <a:ext uri="{FF2B5EF4-FFF2-40B4-BE49-F238E27FC236}">
                <a16:creationId xmlns:a16="http://schemas.microsoft.com/office/drawing/2014/main" id="{3ADE606B-F35F-5EF2-AE7E-2C5DD0DD3B76}"/>
              </a:ext>
            </a:extLst>
          </p:cNvPr>
          <p:cNvSpPr txBox="1">
            <a:spLocks/>
          </p:cNvSpPr>
          <p:nvPr/>
        </p:nvSpPr>
        <p:spPr bwMode="auto">
          <a:xfrm>
            <a:off x="-2706543" y="3507036"/>
            <a:ext cx="7200900" cy="1314159"/>
          </a:xfrm>
          <a:prstGeom prst="rect">
            <a:avLst/>
          </a:prstGeom>
          <a:noFill/>
          <a:ln w="9525">
            <a:noFill/>
            <a:miter lim="800000"/>
            <a:headEnd/>
            <a:tailEnd/>
          </a:ln>
        </p:spPr>
        <p:txBody>
          <a:bodyPr vert="horz" wrap="square" lIns="0" tIns="0" rIns="0" bIns="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115888" algn="ctr">
              <a:lnSpc>
                <a:spcPts val="3200"/>
              </a:lnSpc>
            </a:pPr>
            <a:endParaRPr lang="en-US" sz="2600" dirty="0">
              <a:effectLst>
                <a:glow>
                  <a:schemeClr val="bg1">
                    <a:alpha val="70000"/>
                  </a:schemeClr>
                </a:glow>
              </a:effectLst>
              <a:latin typeface="Arial" panose="020B0604020202020204" pitchFamily="34" charset="0"/>
              <a:cs typeface="Arial" panose="020B0604020202020204" pitchFamily="34" charset="0"/>
            </a:endParaRPr>
          </a:p>
        </p:txBody>
      </p:sp>
      <p:grpSp>
        <p:nvGrpSpPr>
          <p:cNvPr id="76" name="Group 75">
            <a:extLst>
              <a:ext uri="{FF2B5EF4-FFF2-40B4-BE49-F238E27FC236}">
                <a16:creationId xmlns:a16="http://schemas.microsoft.com/office/drawing/2014/main" id="{E6A3936C-6D98-E776-E569-0F2D14A84939}"/>
              </a:ext>
            </a:extLst>
          </p:cNvPr>
          <p:cNvGrpSpPr/>
          <p:nvPr/>
        </p:nvGrpSpPr>
        <p:grpSpPr>
          <a:xfrm>
            <a:off x="629560" y="3980995"/>
            <a:ext cx="7791332" cy="1871602"/>
            <a:chOff x="655075" y="4088882"/>
            <a:chExt cx="7775574" cy="2072640"/>
          </a:xfrm>
        </p:grpSpPr>
        <p:grpSp>
          <p:nvGrpSpPr>
            <p:cNvPr id="77" name="Group 76">
              <a:extLst>
                <a:ext uri="{FF2B5EF4-FFF2-40B4-BE49-F238E27FC236}">
                  <a16:creationId xmlns:a16="http://schemas.microsoft.com/office/drawing/2014/main" id="{1F9224EA-EAEC-4799-1F4D-B6D6E5104129}"/>
                </a:ext>
              </a:extLst>
            </p:cNvPr>
            <p:cNvGrpSpPr/>
            <p:nvPr/>
          </p:nvGrpSpPr>
          <p:grpSpPr>
            <a:xfrm>
              <a:off x="655075" y="4088882"/>
              <a:ext cx="7775574" cy="2072640"/>
              <a:chOff x="655075" y="4088882"/>
              <a:chExt cx="7775574" cy="2072640"/>
            </a:xfrm>
          </p:grpSpPr>
          <p:sp>
            <p:nvSpPr>
              <p:cNvPr id="111" name="Rounded Rectangle 110">
                <a:extLst>
                  <a:ext uri="{FF2B5EF4-FFF2-40B4-BE49-F238E27FC236}">
                    <a16:creationId xmlns:a16="http://schemas.microsoft.com/office/drawing/2014/main" id="{A6AA8270-0593-FDA8-76EE-9F8581179593}"/>
                  </a:ext>
                </a:extLst>
              </p:cNvPr>
              <p:cNvSpPr/>
              <p:nvPr/>
            </p:nvSpPr>
            <p:spPr bwMode="auto">
              <a:xfrm>
                <a:off x="655075" y="4088882"/>
                <a:ext cx="7775574" cy="2072640"/>
              </a:xfrm>
              <a:prstGeom prst="roundRect">
                <a:avLst>
                  <a:gd name="adj" fmla="val 6373"/>
                </a:avLst>
              </a:prstGeom>
              <a:solidFill>
                <a:srgbClr val="DAF2F3"/>
              </a:solidFill>
              <a:ln w="9525">
                <a:noFill/>
                <a:miter lim="800000"/>
                <a:headEnd/>
                <a:tailEnd/>
              </a:ln>
              <a:effectLst>
                <a:outerShdw blurRad="317500" dist="762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2" name="Text Placeholder 3">
                <a:extLst>
                  <a:ext uri="{FF2B5EF4-FFF2-40B4-BE49-F238E27FC236}">
                    <a16:creationId xmlns:a16="http://schemas.microsoft.com/office/drawing/2014/main" id="{6B069B81-05E3-57C2-0FC8-C8FF9AE32261}"/>
                  </a:ext>
                </a:extLst>
              </p:cNvPr>
              <p:cNvSpPr txBox="1">
                <a:spLocks/>
              </p:cNvSpPr>
              <p:nvPr/>
            </p:nvSpPr>
            <p:spPr>
              <a:xfrm>
                <a:off x="1275195" y="4240652"/>
                <a:ext cx="2749183" cy="1658769"/>
              </a:xfrm>
              <a:prstGeom prst="rect">
                <a:avLst/>
              </a:prstGeom>
            </p:spPr>
            <p:txBody>
              <a:bodyPr lIns="0" tIns="0" r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0"/>
                  </a:spcBef>
                  <a:spcAft>
                    <a:spcPts val="0"/>
                  </a:spcAft>
                  <a:buNone/>
                </a:pPr>
                <a:r>
                  <a:rPr lang="en-US" sz="2800" b="1" dirty="0">
                    <a:solidFill>
                      <a:schemeClr val="accent6">
                        <a:lumMod val="50000"/>
                      </a:schemeClr>
                    </a:solidFill>
                    <a:latin typeface="Arial" panose="020B0604020202020204" pitchFamily="34" charset="0"/>
                    <a:cs typeface="Arial" panose="020B0604020202020204" pitchFamily="34" charset="0"/>
                  </a:rPr>
                  <a:t>70% </a:t>
                </a:r>
              </a:p>
              <a:p>
                <a:pPr marL="0" indent="0" algn="ctr">
                  <a:lnSpc>
                    <a:spcPts val="2200"/>
                  </a:lnSpc>
                  <a:spcBef>
                    <a:spcPts val="0"/>
                  </a:spcBef>
                  <a:spcAft>
                    <a:spcPts val="0"/>
                  </a:spcAft>
                  <a:buNone/>
                </a:pPr>
                <a:r>
                  <a:rPr lang="en-US" sz="1600" b="1" dirty="0">
                    <a:solidFill>
                      <a:schemeClr val="accent6">
                        <a:lumMod val="50000"/>
                      </a:schemeClr>
                    </a:solidFill>
                    <a:latin typeface="Arial" panose="020B0604020202020204" pitchFamily="34" charset="0"/>
                    <a:cs typeface="Arial" panose="020B0604020202020204" pitchFamily="34" charset="0"/>
                  </a:rPr>
                  <a:t>Schizophrenia </a:t>
                </a:r>
                <a:br>
                  <a:rPr lang="en-US" sz="1600" b="1" dirty="0">
                    <a:solidFill>
                      <a:schemeClr val="accent6">
                        <a:lumMod val="50000"/>
                      </a:schemeClr>
                    </a:solidFill>
                    <a:latin typeface="Arial" panose="020B0604020202020204" pitchFamily="34" charset="0"/>
                    <a:cs typeface="Arial" panose="020B0604020202020204" pitchFamily="34" charset="0"/>
                  </a:rPr>
                </a:br>
                <a:r>
                  <a:rPr lang="en-US" sz="1600" b="1" dirty="0">
                    <a:solidFill>
                      <a:schemeClr val="accent6">
                        <a:lumMod val="50000"/>
                      </a:schemeClr>
                    </a:solidFill>
                    <a:latin typeface="Arial" panose="020B0604020202020204" pitchFamily="34" charset="0"/>
                    <a:cs typeface="Arial" panose="020B0604020202020204" pitchFamily="34" charset="0"/>
                  </a:rPr>
                  <a:t>and psychiatric inpatients</a:t>
                </a:r>
              </a:p>
            </p:txBody>
          </p:sp>
        </p:grpSp>
        <p:grpSp>
          <p:nvGrpSpPr>
            <p:cNvPr id="78" name="Group 77">
              <a:extLst>
                <a:ext uri="{FF2B5EF4-FFF2-40B4-BE49-F238E27FC236}">
                  <a16:creationId xmlns:a16="http://schemas.microsoft.com/office/drawing/2014/main" id="{957D1555-E3CB-3C33-72FA-4AAB66B81F95}"/>
                </a:ext>
              </a:extLst>
            </p:cNvPr>
            <p:cNvGrpSpPr/>
            <p:nvPr/>
          </p:nvGrpSpPr>
          <p:grpSpPr>
            <a:xfrm>
              <a:off x="5206188" y="4410521"/>
              <a:ext cx="2596533" cy="1417444"/>
              <a:chOff x="5206188" y="4410521"/>
              <a:chExt cx="2596533" cy="1417444"/>
            </a:xfrm>
          </p:grpSpPr>
          <p:grpSp>
            <p:nvGrpSpPr>
              <p:cNvPr id="79" name="Group 78">
                <a:extLst>
                  <a:ext uri="{FF2B5EF4-FFF2-40B4-BE49-F238E27FC236}">
                    <a16:creationId xmlns:a16="http://schemas.microsoft.com/office/drawing/2014/main" id="{B2BCAE74-4ECD-7BF9-207F-5AB85BB4116D}"/>
                  </a:ext>
                </a:extLst>
              </p:cNvPr>
              <p:cNvGrpSpPr/>
              <p:nvPr/>
            </p:nvGrpSpPr>
            <p:grpSpPr>
              <a:xfrm>
                <a:off x="5206188" y="4410521"/>
                <a:ext cx="2596533" cy="639090"/>
                <a:chOff x="5206188" y="4410521"/>
                <a:chExt cx="2596533" cy="639090"/>
              </a:xfrm>
            </p:grpSpPr>
            <p:grpSp>
              <p:nvGrpSpPr>
                <p:cNvPr id="90" name="Group 89">
                  <a:extLst>
                    <a:ext uri="{FF2B5EF4-FFF2-40B4-BE49-F238E27FC236}">
                      <a16:creationId xmlns:a16="http://schemas.microsoft.com/office/drawing/2014/main" id="{B9822966-CF60-1B45-8273-1695D24D5873}"/>
                    </a:ext>
                  </a:extLst>
                </p:cNvPr>
                <p:cNvGrpSpPr/>
                <p:nvPr/>
              </p:nvGrpSpPr>
              <p:grpSpPr>
                <a:xfrm>
                  <a:off x="5206188" y="4410521"/>
                  <a:ext cx="313217" cy="639090"/>
                  <a:chOff x="4204393" y="2097098"/>
                  <a:chExt cx="420137" cy="857250"/>
                </a:xfrm>
              </p:grpSpPr>
              <p:sp>
                <p:nvSpPr>
                  <p:cNvPr id="109" name="Freeform 108">
                    <a:extLst>
                      <a:ext uri="{FF2B5EF4-FFF2-40B4-BE49-F238E27FC236}">
                        <a16:creationId xmlns:a16="http://schemas.microsoft.com/office/drawing/2014/main" id="{2A5C41C8-EDB2-3048-7388-669685CDB94C}"/>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10" name="Freeform 109">
                    <a:extLst>
                      <a:ext uri="{FF2B5EF4-FFF2-40B4-BE49-F238E27FC236}">
                        <a16:creationId xmlns:a16="http://schemas.microsoft.com/office/drawing/2014/main" id="{82BD086F-BFEF-B4FB-8D91-E3ECAAF03574}"/>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1" name="Group 90">
                  <a:extLst>
                    <a:ext uri="{FF2B5EF4-FFF2-40B4-BE49-F238E27FC236}">
                      <a16:creationId xmlns:a16="http://schemas.microsoft.com/office/drawing/2014/main" id="{3BD8CE4B-956F-F47A-543D-193109525F97}"/>
                    </a:ext>
                  </a:extLst>
                </p:cNvPr>
                <p:cNvGrpSpPr/>
                <p:nvPr/>
              </p:nvGrpSpPr>
              <p:grpSpPr>
                <a:xfrm>
                  <a:off x="5587821" y="4410521"/>
                  <a:ext cx="312444" cy="639090"/>
                  <a:chOff x="4783193" y="2097098"/>
                  <a:chExt cx="419100" cy="857250"/>
                </a:xfrm>
              </p:grpSpPr>
              <p:sp>
                <p:nvSpPr>
                  <p:cNvPr id="107" name="Freeform 106">
                    <a:extLst>
                      <a:ext uri="{FF2B5EF4-FFF2-40B4-BE49-F238E27FC236}">
                        <a16:creationId xmlns:a16="http://schemas.microsoft.com/office/drawing/2014/main" id="{58BDD0C5-DAE0-CA65-4537-4FF5345E8756}"/>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BF922F6A-4DBE-905F-01D5-E8410A01E9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2" name="Group 91">
                  <a:extLst>
                    <a:ext uri="{FF2B5EF4-FFF2-40B4-BE49-F238E27FC236}">
                      <a16:creationId xmlns:a16="http://schemas.microsoft.com/office/drawing/2014/main" id="{65B502F3-CD1C-C7F2-5D86-BEE3428ED580}"/>
                    </a:ext>
                  </a:extLst>
                </p:cNvPr>
                <p:cNvGrpSpPr/>
                <p:nvPr/>
              </p:nvGrpSpPr>
              <p:grpSpPr>
                <a:xfrm>
                  <a:off x="5968682" y="4410521"/>
                  <a:ext cx="313217" cy="639090"/>
                  <a:chOff x="4204393" y="2097098"/>
                  <a:chExt cx="420137" cy="857250"/>
                </a:xfrm>
              </p:grpSpPr>
              <p:sp>
                <p:nvSpPr>
                  <p:cNvPr id="105" name="Freeform 104">
                    <a:extLst>
                      <a:ext uri="{FF2B5EF4-FFF2-40B4-BE49-F238E27FC236}">
                        <a16:creationId xmlns:a16="http://schemas.microsoft.com/office/drawing/2014/main" id="{1D64F50F-D62F-A475-BBC0-454090C3A90D}"/>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6" name="Freeform 105">
                    <a:extLst>
                      <a:ext uri="{FF2B5EF4-FFF2-40B4-BE49-F238E27FC236}">
                        <a16:creationId xmlns:a16="http://schemas.microsoft.com/office/drawing/2014/main" id="{84BDBB29-8B4E-1DE7-6AB2-73723EA1EAD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3" name="Group 92">
                  <a:extLst>
                    <a:ext uri="{FF2B5EF4-FFF2-40B4-BE49-F238E27FC236}">
                      <a16:creationId xmlns:a16="http://schemas.microsoft.com/office/drawing/2014/main" id="{CAD47BC7-A8F1-E7DF-903B-48F71D804ADF}"/>
                    </a:ext>
                  </a:extLst>
                </p:cNvPr>
                <p:cNvGrpSpPr/>
                <p:nvPr/>
              </p:nvGrpSpPr>
              <p:grpSpPr>
                <a:xfrm>
                  <a:off x="6350315" y="4410521"/>
                  <a:ext cx="312444" cy="639090"/>
                  <a:chOff x="4783193" y="2097098"/>
                  <a:chExt cx="419100" cy="857250"/>
                </a:xfrm>
              </p:grpSpPr>
              <p:sp>
                <p:nvSpPr>
                  <p:cNvPr id="103" name="Freeform 102">
                    <a:extLst>
                      <a:ext uri="{FF2B5EF4-FFF2-40B4-BE49-F238E27FC236}">
                        <a16:creationId xmlns:a16="http://schemas.microsoft.com/office/drawing/2014/main" id="{15D75C83-35A8-D2F0-4117-AB9845301AB9}"/>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4" name="Freeform 103">
                    <a:extLst>
                      <a:ext uri="{FF2B5EF4-FFF2-40B4-BE49-F238E27FC236}">
                        <a16:creationId xmlns:a16="http://schemas.microsoft.com/office/drawing/2014/main" id="{C55E53CC-1074-3C3F-E24F-43AA6B517B9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4" name="Group 93">
                  <a:extLst>
                    <a:ext uri="{FF2B5EF4-FFF2-40B4-BE49-F238E27FC236}">
                      <a16:creationId xmlns:a16="http://schemas.microsoft.com/office/drawing/2014/main" id="{AFC19ECC-FCF3-81A9-CE3B-C512AECC31AF}"/>
                    </a:ext>
                  </a:extLst>
                </p:cNvPr>
                <p:cNvGrpSpPr/>
                <p:nvPr/>
              </p:nvGrpSpPr>
              <p:grpSpPr>
                <a:xfrm>
                  <a:off x="6731175" y="4410521"/>
                  <a:ext cx="313217" cy="639090"/>
                  <a:chOff x="4204393" y="2097098"/>
                  <a:chExt cx="420137" cy="857250"/>
                </a:xfrm>
              </p:grpSpPr>
              <p:sp>
                <p:nvSpPr>
                  <p:cNvPr id="101" name="Freeform 100">
                    <a:extLst>
                      <a:ext uri="{FF2B5EF4-FFF2-40B4-BE49-F238E27FC236}">
                        <a16:creationId xmlns:a16="http://schemas.microsoft.com/office/drawing/2014/main" id="{1BAC2ABE-5B58-A147-43C8-F53170E0ED99}"/>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2" name="Freeform 101">
                    <a:extLst>
                      <a:ext uri="{FF2B5EF4-FFF2-40B4-BE49-F238E27FC236}">
                        <a16:creationId xmlns:a16="http://schemas.microsoft.com/office/drawing/2014/main" id="{CC254146-C852-95A9-7582-3F753D7FA7F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nvGrpSpPr>
                <p:cNvPr id="95" name="Group 94">
                  <a:extLst>
                    <a:ext uri="{FF2B5EF4-FFF2-40B4-BE49-F238E27FC236}">
                      <a16:creationId xmlns:a16="http://schemas.microsoft.com/office/drawing/2014/main" id="{ADDC898C-DFA1-E848-5615-270269369D92}"/>
                    </a:ext>
                  </a:extLst>
                </p:cNvPr>
                <p:cNvGrpSpPr/>
                <p:nvPr/>
              </p:nvGrpSpPr>
              <p:grpSpPr>
                <a:xfrm>
                  <a:off x="7112808" y="4410521"/>
                  <a:ext cx="312444" cy="639090"/>
                  <a:chOff x="4783193" y="2097098"/>
                  <a:chExt cx="419100" cy="857250"/>
                </a:xfrm>
              </p:grpSpPr>
              <p:sp>
                <p:nvSpPr>
                  <p:cNvPr id="99" name="Freeform 98">
                    <a:extLst>
                      <a:ext uri="{FF2B5EF4-FFF2-40B4-BE49-F238E27FC236}">
                        <a16:creationId xmlns:a16="http://schemas.microsoft.com/office/drawing/2014/main" id="{5479584A-0167-A6F6-C14D-4D961B18781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377788CB-7F71-A887-8DE7-7FBC14085EA4}"/>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accent1"/>
                  </a:solidFill>
                  <a:ln w="9525" cap="flat">
                    <a:noFill/>
                    <a:prstDash val="solid"/>
                    <a:miter/>
                  </a:ln>
                </p:spPr>
                <p:txBody>
                  <a:bodyPr rtlCol="0" anchor="ctr"/>
                  <a:lstStyle/>
                  <a:p>
                    <a:endParaRPr lang="en-US" dirty="0"/>
                  </a:p>
                </p:txBody>
              </p:sp>
            </p:grpSp>
            <p:grpSp>
              <p:nvGrpSpPr>
                <p:cNvPr id="96" name="Group 95">
                  <a:extLst>
                    <a:ext uri="{FF2B5EF4-FFF2-40B4-BE49-F238E27FC236}">
                      <a16:creationId xmlns:a16="http://schemas.microsoft.com/office/drawing/2014/main" id="{640DB38B-481C-8DBA-4A49-60BA43793D9E}"/>
                    </a:ext>
                  </a:extLst>
                </p:cNvPr>
                <p:cNvGrpSpPr/>
                <p:nvPr/>
              </p:nvGrpSpPr>
              <p:grpSpPr>
                <a:xfrm>
                  <a:off x="7489504" y="4410521"/>
                  <a:ext cx="313217" cy="639090"/>
                  <a:chOff x="4204393" y="2097098"/>
                  <a:chExt cx="420137" cy="857250"/>
                </a:xfrm>
              </p:grpSpPr>
              <p:sp>
                <p:nvSpPr>
                  <p:cNvPr id="97" name="Freeform 96">
                    <a:extLst>
                      <a:ext uri="{FF2B5EF4-FFF2-40B4-BE49-F238E27FC236}">
                        <a16:creationId xmlns:a16="http://schemas.microsoft.com/office/drawing/2014/main" id="{D82F6824-C6CC-2507-9D44-6A46A95FF243}"/>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1E7D459F-DF0D-0D2F-F39A-850DFD45079A}"/>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accent1"/>
                  </a:solidFill>
                  <a:ln w="9525" cap="flat">
                    <a:noFill/>
                    <a:prstDash val="solid"/>
                    <a:miter/>
                  </a:ln>
                </p:spPr>
                <p:txBody>
                  <a:bodyPr rtlCol="0" anchor="ctr"/>
                  <a:lstStyle/>
                  <a:p>
                    <a:endParaRPr lang="en-US" dirty="0"/>
                  </a:p>
                </p:txBody>
              </p:sp>
            </p:grpSp>
          </p:grpSp>
          <p:grpSp>
            <p:nvGrpSpPr>
              <p:cNvPr id="80" name="Group 79">
                <a:extLst>
                  <a:ext uri="{FF2B5EF4-FFF2-40B4-BE49-F238E27FC236}">
                    <a16:creationId xmlns:a16="http://schemas.microsoft.com/office/drawing/2014/main" id="{9FF17CC2-900D-C861-AEBC-04732D8964B6}"/>
                  </a:ext>
                </a:extLst>
              </p:cNvPr>
              <p:cNvGrpSpPr/>
              <p:nvPr/>
            </p:nvGrpSpPr>
            <p:grpSpPr>
              <a:xfrm>
                <a:off x="5966985" y="5188875"/>
                <a:ext cx="1074938" cy="639090"/>
                <a:chOff x="5969068" y="5188875"/>
                <a:chExt cx="1074938" cy="639090"/>
              </a:xfrm>
            </p:grpSpPr>
            <p:grpSp>
              <p:nvGrpSpPr>
                <p:cNvPr id="81" name="Group 80">
                  <a:extLst>
                    <a:ext uri="{FF2B5EF4-FFF2-40B4-BE49-F238E27FC236}">
                      <a16:creationId xmlns:a16="http://schemas.microsoft.com/office/drawing/2014/main" id="{93D4FBFF-705F-6987-F03A-1305EE02564A}"/>
                    </a:ext>
                  </a:extLst>
                </p:cNvPr>
                <p:cNvGrpSpPr/>
                <p:nvPr/>
              </p:nvGrpSpPr>
              <p:grpSpPr>
                <a:xfrm>
                  <a:off x="5969068" y="5188875"/>
                  <a:ext cx="312444" cy="639090"/>
                  <a:chOff x="4783193" y="2097098"/>
                  <a:chExt cx="419100" cy="857250"/>
                </a:xfrm>
              </p:grpSpPr>
              <p:sp>
                <p:nvSpPr>
                  <p:cNvPr id="88" name="Freeform 87">
                    <a:extLst>
                      <a:ext uri="{FF2B5EF4-FFF2-40B4-BE49-F238E27FC236}">
                        <a16:creationId xmlns:a16="http://schemas.microsoft.com/office/drawing/2014/main" id="{EAF42240-713B-0400-F4D6-63C48E7E1C81}"/>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9" name="Freeform 88">
                    <a:extLst>
                      <a:ext uri="{FF2B5EF4-FFF2-40B4-BE49-F238E27FC236}">
                        <a16:creationId xmlns:a16="http://schemas.microsoft.com/office/drawing/2014/main" id="{2839ED5E-6FC3-77F3-E457-033D161B42CB}"/>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nvGrpSpPr>
                <p:cNvPr id="82" name="Group 81">
                  <a:extLst>
                    <a:ext uri="{FF2B5EF4-FFF2-40B4-BE49-F238E27FC236}">
                      <a16:creationId xmlns:a16="http://schemas.microsoft.com/office/drawing/2014/main" id="{9249E0F0-B353-B6A7-8275-5B96E08EC8F0}"/>
                    </a:ext>
                  </a:extLst>
                </p:cNvPr>
                <p:cNvGrpSpPr/>
                <p:nvPr/>
              </p:nvGrpSpPr>
              <p:grpSpPr>
                <a:xfrm>
                  <a:off x="6349929" y="5188875"/>
                  <a:ext cx="313217" cy="639090"/>
                  <a:chOff x="4204393" y="2097098"/>
                  <a:chExt cx="420137" cy="857250"/>
                </a:xfrm>
              </p:grpSpPr>
              <p:sp>
                <p:nvSpPr>
                  <p:cNvPr id="86" name="Freeform 85">
                    <a:extLst>
                      <a:ext uri="{FF2B5EF4-FFF2-40B4-BE49-F238E27FC236}">
                        <a16:creationId xmlns:a16="http://schemas.microsoft.com/office/drawing/2014/main" id="{36402F86-625F-155F-2447-9A6B2D05DFCE}"/>
                      </a:ext>
                    </a:extLst>
                  </p:cNvPr>
                  <p:cNvSpPr/>
                  <p:nvPr/>
                </p:nvSpPr>
                <p:spPr>
                  <a:xfrm>
                    <a:off x="4339209"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7" name="Freeform 86">
                    <a:extLst>
                      <a:ext uri="{FF2B5EF4-FFF2-40B4-BE49-F238E27FC236}">
                        <a16:creationId xmlns:a16="http://schemas.microsoft.com/office/drawing/2014/main" id="{30406F0F-F7C7-3571-0D61-ACB5FA201B47}"/>
                      </a:ext>
                    </a:extLst>
                  </p:cNvPr>
                  <p:cNvSpPr/>
                  <p:nvPr/>
                </p:nvSpPr>
                <p:spPr>
                  <a:xfrm>
                    <a:off x="4204393" y="2268548"/>
                    <a:ext cx="420137" cy="685800"/>
                  </a:xfrm>
                  <a:custGeom>
                    <a:avLst/>
                    <a:gdLst>
                      <a:gd name="connsiteX0" fmla="*/ 418661 w 420137"/>
                      <a:gd name="connsiteY0" fmla="*/ 293370 h 685800"/>
                      <a:gd name="connsiteX1" fmla="*/ 350081 w 420137"/>
                      <a:gd name="connsiteY1" fmla="*/ 57150 h 685800"/>
                      <a:gd name="connsiteX2" fmla="*/ 334841 w 420137"/>
                      <a:gd name="connsiteY2" fmla="*/ 36195 h 685800"/>
                      <a:gd name="connsiteX3" fmla="*/ 254831 w 420137"/>
                      <a:gd name="connsiteY3" fmla="*/ 3810 h 685800"/>
                      <a:gd name="connsiteX4" fmla="*/ 211016 w 420137"/>
                      <a:gd name="connsiteY4" fmla="*/ 0 h 685800"/>
                      <a:gd name="connsiteX5" fmla="*/ 167201 w 420137"/>
                      <a:gd name="connsiteY5" fmla="*/ 3810 h 685800"/>
                      <a:gd name="connsiteX6" fmla="*/ 87191 w 420137"/>
                      <a:gd name="connsiteY6" fmla="*/ 36195 h 685800"/>
                      <a:gd name="connsiteX7" fmla="*/ 71951 w 420137"/>
                      <a:gd name="connsiteY7" fmla="*/ 57150 h 685800"/>
                      <a:gd name="connsiteX8" fmla="*/ 1466 w 420137"/>
                      <a:gd name="connsiteY8" fmla="*/ 293370 h 685800"/>
                      <a:gd name="connsiteX9" fmla="*/ 28136 w 420137"/>
                      <a:gd name="connsiteY9" fmla="*/ 340995 h 685800"/>
                      <a:gd name="connsiteX10" fmla="*/ 39566 w 420137"/>
                      <a:gd name="connsiteY10" fmla="*/ 342900 h 685800"/>
                      <a:gd name="connsiteX11" fmla="*/ 75761 w 420137"/>
                      <a:gd name="connsiteY11" fmla="*/ 316230 h 685800"/>
                      <a:gd name="connsiteX12" fmla="*/ 134816 w 420137"/>
                      <a:gd name="connsiteY12" fmla="*/ 116205 h 685800"/>
                      <a:gd name="connsiteX13" fmla="*/ 134816 w 420137"/>
                      <a:gd name="connsiteY13" fmla="*/ 182880 h 685800"/>
                      <a:gd name="connsiteX14" fmla="*/ 64331 w 420137"/>
                      <a:gd name="connsiteY14" fmla="*/ 419100 h 685800"/>
                      <a:gd name="connsiteX15" fmla="*/ 115766 w 420137"/>
                      <a:gd name="connsiteY15" fmla="*/ 419100 h 685800"/>
                      <a:gd name="connsiteX16" fmla="*/ 115766 w 420137"/>
                      <a:gd name="connsiteY16" fmla="*/ 685800 h 685800"/>
                      <a:gd name="connsiteX17" fmla="*/ 191966 w 420137"/>
                      <a:gd name="connsiteY17" fmla="*/ 685800 h 685800"/>
                      <a:gd name="connsiteX18" fmla="*/ 191966 w 420137"/>
                      <a:gd name="connsiteY18" fmla="*/ 419100 h 685800"/>
                      <a:gd name="connsiteX19" fmla="*/ 230066 w 420137"/>
                      <a:gd name="connsiteY19" fmla="*/ 419100 h 685800"/>
                      <a:gd name="connsiteX20" fmla="*/ 230066 w 420137"/>
                      <a:gd name="connsiteY20" fmla="*/ 685800 h 685800"/>
                      <a:gd name="connsiteX21" fmla="*/ 306266 w 420137"/>
                      <a:gd name="connsiteY21" fmla="*/ 685800 h 685800"/>
                      <a:gd name="connsiteX22" fmla="*/ 306266 w 420137"/>
                      <a:gd name="connsiteY22" fmla="*/ 419100 h 685800"/>
                      <a:gd name="connsiteX23" fmla="*/ 357701 w 420137"/>
                      <a:gd name="connsiteY23" fmla="*/ 419100 h 685800"/>
                      <a:gd name="connsiteX24" fmla="*/ 287216 w 420137"/>
                      <a:gd name="connsiteY24" fmla="*/ 182880 h 685800"/>
                      <a:gd name="connsiteX25" fmla="*/ 287216 w 420137"/>
                      <a:gd name="connsiteY25" fmla="*/ 116205 h 685800"/>
                      <a:gd name="connsiteX26" fmla="*/ 346271 w 420137"/>
                      <a:gd name="connsiteY26" fmla="*/ 316230 h 685800"/>
                      <a:gd name="connsiteX27" fmla="*/ 382466 w 420137"/>
                      <a:gd name="connsiteY27" fmla="*/ 342900 h 685800"/>
                      <a:gd name="connsiteX28" fmla="*/ 393896 w 420137"/>
                      <a:gd name="connsiteY28" fmla="*/ 340995 h 685800"/>
                      <a:gd name="connsiteX29" fmla="*/ 418661 w 420137"/>
                      <a:gd name="connsiteY29" fmla="*/ 29337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0137" h="685800">
                        <a:moveTo>
                          <a:pt x="418661" y="293370"/>
                        </a:moveTo>
                        <a:lnTo>
                          <a:pt x="350081" y="57150"/>
                        </a:lnTo>
                        <a:cubicBezTo>
                          <a:pt x="348176" y="47625"/>
                          <a:pt x="342461" y="40005"/>
                          <a:pt x="334841" y="36195"/>
                        </a:cubicBezTo>
                        <a:cubicBezTo>
                          <a:pt x="311981" y="20955"/>
                          <a:pt x="285311" y="11430"/>
                          <a:pt x="254831" y="3810"/>
                        </a:cubicBezTo>
                        <a:cubicBezTo>
                          <a:pt x="239591" y="1905"/>
                          <a:pt x="226256" y="0"/>
                          <a:pt x="211016" y="0"/>
                        </a:cubicBezTo>
                        <a:cubicBezTo>
                          <a:pt x="195776" y="0"/>
                          <a:pt x="182441" y="1905"/>
                          <a:pt x="167201" y="3810"/>
                        </a:cubicBezTo>
                        <a:cubicBezTo>
                          <a:pt x="136721" y="9525"/>
                          <a:pt x="110051" y="20955"/>
                          <a:pt x="87191" y="36195"/>
                        </a:cubicBezTo>
                        <a:cubicBezTo>
                          <a:pt x="79571" y="41910"/>
                          <a:pt x="73856" y="47625"/>
                          <a:pt x="71951" y="57150"/>
                        </a:cubicBezTo>
                        <a:lnTo>
                          <a:pt x="1466" y="293370"/>
                        </a:lnTo>
                        <a:cubicBezTo>
                          <a:pt x="-4249" y="314325"/>
                          <a:pt x="7181" y="335280"/>
                          <a:pt x="28136" y="340995"/>
                        </a:cubicBezTo>
                        <a:cubicBezTo>
                          <a:pt x="31946" y="342900"/>
                          <a:pt x="35756" y="342900"/>
                          <a:pt x="39566" y="342900"/>
                        </a:cubicBezTo>
                        <a:cubicBezTo>
                          <a:pt x="56711" y="342900"/>
                          <a:pt x="71951" y="331470"/>
                          <a:pt x="75761" y="316230"/>
                        </a:cubicBezTo>
                        <a:lnTo>
                          <a:pt x="134816" y="116205"/>
                        </a:lnTo>
                        <a:lnTo>
                          <a:pt x="134816" y="182880"/>
                        </a:lnTo>
                        <a:lnTo>
                          <a:pt x="64331" y="419100"/>
                        </a:lnTo>
                        <a:lnTo>
                          <a:pt x="115766" y="419100"/>
                        </a:lnTo>
                        <a:lnTo>
                          <a:pt x="115766" y="685800"/>
                        </a:lnTo>
                        <a:lnTo>
                          <a:pt x="191966" y="685800"/>
                        </a:lnTo>
                        <a:lnTo>
                          <a:pt x="191966" y="419100"/>
                        </a:lnTo>
                        <a:lnTo>
                          <a:pt x="230066" y="419100"/>
                        </a:lnTo>
                        <a:lnTo>
                          <a:pt x="230066" y="685800"/>
                        </a:lnTo>
                        <a:lnTo>
                          <a:pt x="306266" y="685800"/>
                        </a:lnTo>
                        <a:lnTo>
                          <a:pt x="306266" y="419100"/>
                        </a:lnTo>
                        <a:lnTo>
                          <a:pt x="357701" y="419100"/>
                        </a:lnTo>
                        <a:lnTo>
                          <a:pt x="287216" y="182880"/>
                        </a:lnTo>
                        <a:lnTo>
                          <a:pt x="287216" y="116205"/>
                        </a:lnTo>
                        <a:lnTo>
                          <a:pt x="346271" y="316230"/>
                        </a:lnTo>
                        <a:cubicBezTo>
                          <a:pt x="351986" y="333375"/>
                          <a:pt x="367226" y="342900"/>
                          <a:pt x="382466" y="342900"/>
                        </a:cubicBezTo>
                        <a:cubicBezTo>
                          <a:pt x="386276" y="342900"/>
                          <a:pt x="390086" y="342900"/>
                          <a:pt x="393896" y="340995"/>
                        </a:cubicBezTo>
                        <a:cubicBezTo>
                          <a:pt x="412946" y="335280"/>
                          <a:pt x="424376" y="314325"/>
                          <a:pt x="418661" y="293370"/>
                        </a:cubicBezTo>
                        <a:close/>
                      </a:path>
                    </a:pathLst>
                  </a:custGeom>
                  <a:solidFill>
                    <a:schemeClr val="tx1"/>
                  </a:solidFill>
                  <a:ln w="9525" cap="flat">
                    <a:noFill/>
                    <a:prstDash val="solid"/>
                    <a:miter/>
                  </a:ln>
                </p:spPr>
                <p:txBody>
                  <a:bodyPr rtlCol="0" anchor="ctr"/>
                  <a:lstStyle/>
                  <a:p>
                    <a:endParaRPr lang="en-US" dirty="0"/>
                  </a:p>
                </p:txBody>
              </p:sp>
            </p:grpSp>
            <p:grpSp>
              <p:nvGrpSpPr>
                <p:cNvPr id="83" name="Group 82">
                  <a:extLst>
                    <a:ext uri="{FF2B5EF4-FFF2-40B4-BE49-F238E27FC236}">
                      <a16:creationId xmlns:a16="http://schemas.microsoft.com/office/drawing/2014/main" id="{E46C49C5-6F5C-D94D-E1ED-2952F7913FF3}"/>
                    </a:ext>
                  </a:extLst>
                </p:cNvPr>
                <p:cNvGrpSpPr/>
                <p:nvPr/>
              </p:nvGrpSpPr>
              <p:grpSpPr>
                <a:xfrm>
                  <a:off x="6731562" y="5188875"/>
                  <a:ext cx="312444" cy="639090"/>
                  <a:chOff x="4783193" y="2097098"/>
                  <a:chExt cx="419100" cy="857250"/>
                </a:xfrm>
              </p:grpSpPr>
              <p:sp>
                <p:nvSpPr>
                  <p:cNvPr id="84" name="Freeform 83">
                    <a:extLst>
                      <a:ext uri="{FF2B5EF4-FFF2-40B4-BE49-F238E27FC236}">
                        <a16:creationId xmlns:a16="http://schemas.microsoft.com/office/drawing/2014/main" id="{5C2FBEAC-6B12-5643-55D4-0A401845EF3E}"/>
                      </a:ext>
                    </a:extLst>
                  </p:cNvPr>
                  <p:cNvSpPr/>
                  <p:nvPr/>
                </p:nvSpPr>
                <p:spPr>
                  <a:xfrm>
                    <a:off x="4916543" y="2097098"/>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tx1"/>
                  </a:solidFill>
                  <a:ln w="9525" cap="flat">
                    <a:noFill/>
                    <a:prstDash val="solid"/>
                    <a:miter/>
                  </a:ln>
                </p:spPr>
                <p:txBody>
                  <a:bodyPr rtlCol="0" anchor="ctr"/>
                  <a:lstStyle/>
                  <a:p>
                    <a:endParaRPr lang="en-US" dirty="0"/>
                  </a:p>
                </p:txBody>
              </p:sp>
              <p:sp>
                <p:nvSpPr>
                  <p:cNvPr id="85" name="Freeform 84">
                    <a:extLst>
                      <a:ext uri="{FF2B5EF4-FFF2-40B4-BE49-F238E27FC236}">
                        <a16:creationId xmlns:a16="http://schemas.microsoft.com/office/drawing/2014/main" id="{30EA7D1C-179B-4434-E2F3-0EE082B53C25}"/>
                      </a:ext>
                    </a:extLst>
                  </p:cNvPr>
                  <p:cNvSpPr/>
                  <p:nvPr/>
                </p:nvSpPr>
                <p:spPr>
                  <a:xfrm>
                    <a:off x="4783193" y="2268548"/>
                    <a:ext cx="419100" cy="685800"/>
                  </a:xfrm>
                  <a:custGeom>
                    <a:avLst/>
                    <a:gdLst>
                      <a:gd name="connsiteX0" fmla="*/ 417195 w 419100"/>
                      <a:gd name="connsiteY0" fmla="*/ 297180 h 685800"/>
                      <a:gd name="connsiteX1" fmla="*/ 363855 w 419100"/>
                      <a:gd name="connsiteY1" fmla="*/ 70485 h 685800"/>
                      <a:gd name="connsiteX2" fmla="*/ 352425 w 419100"/>
                      <a:gd name="connsiteY2" fmla="*/ 49530 h 685800"/>
                      <a:gd name="connsiteX3" fmla="*/ 272415 w 419100"/>
                      <a:gd name="connsiteY3" fmla="*/ 7620 h 685800"/>
                      <a:gd name="connsiteX4" fmla="*/ 209550 w 419100"/>
                      <a:gd name="connsiteY4" fmla="*/ 0 h 685800"/>
                      <a:gd name="connsiteX5" fmla="*/ 146685 w 419100"/>
                      <a:gd name="connsiteY5" fmla="*/ 9525 h 685800"/>
                      <a:gd name="connsiteX6" fmla="*/ 66675 w 419100"/>
                      <a:gd name="connsiteY6" fmla="*/ 51435 h 685800"/>
                      <a:gd name="connsiteX7" fmla="*/ 55245 w 419100"/>
                      <a:gd name="connsiteY7" fmla="*/ 72390 h 685800"/>
                      <a:gd name="connsiteX8" fmla="*/ 1905 w 419100"/>
                      <a:gd name="connsiteY8" fmla="*/ 299085 h 685800"/>
                      <a:gd name="connsiteX9" fmla="*/ 0 w 419100"/>
                      <a:gd name="connsiteY9" fmla="*/ 308610 h 685800"/>
                      <a:gd name="connsiteX10" fmla="*/ 38100 w 419100"/>
                      <a:gd name="connsiteY10" fmla="*/ 346710 h 685800"/>
                      <a:gd name="connsiteX11" fmla="*/ 74295 w 419100"/>
                      <a:gd name="connsiteY11" fmla="*/ 318135 h 685800"/>
                      <a:gd name="connsiteX12" fmla="*/ 114300 w 419100"/>
                      <a:gd name="connsiteY12" fmla="*/ 152400 h 685800"/>
                      <a:gd name="connsiteX13" fmla="*/ 114300 w 419100"/>
                      <a:gd name="connsiteY13" fmla="*/ 685800 h 685800"/>
                      <a:gd name="connsiteX14" fmla="*/ 190500 w 419100"/>
                      <a:gd name="connsiteY14" fmla="*/ 685800 h 685800"/>
                      <a:gd name="connsiteX15" fmla="*/ 190500 w 419100"/>
                      <a:gd name="connsiteY15" fmla="*/ 342900 h 685800"/>
                      <a:gd name="connsiteX16" fmla="*/ 228600 w 419100"/>
                      <a:gd name="connsiteY16" fmla="*/ 342900 h 685800"/>
                      <a:gd name="connsiteX17" fmla="*/ 228600 w 419100"/>
                      <a:gd name="connsiteY17" fmla="*/ 685800 h 685800"/>
                      <a:gd name="connsiteX18" fmla="*/ 304800 w 419100"/>
                      <a:gd name="connsiteY18" fmla="*/ 685800 h 685800"/>
                      <a:gd name="connsiteX19" fmla="*/ 304800 w 419100"/>
                      <a:gd name="connsiteY19" fmla="*/ 150495 h 685800"/>
                      <a:gd name="connsiteX20" fmla="*/ 344805 w 419100"/>
                      <a:gd name="connsiteY20" fmla="*/ 316230 h 685800"/>
                      <a:gd name="connsiteX21" fmla="*/ 381000 w 419100"/>
                      <a:gd name="connsiteY21" fmla="*/ 344805 h 685800"/>
                      <a:gd name="connsiteX22" fmla="*/ 419100 w 419100"/>
                      <a:gd name="connsiteY22" fmla="*/ 306705 h 685800"/>
                      <a:gd name="connsiteX23" fmla="*/ 417195 w 419100"/>
                      <a:gd name="connsiteY23" fmla="*/ 29718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9100" h="685800">
                        <a:moveTo>
                          <a:pt x="417195" y="297180"/>
                        </a:moveTo>
                        <a:lnTo>
                          <a:pt x="363855" y="70485"/>
                        </a:lnTo>
                        <a:cubicBezTo>
                          <a:pt x="361950" y="62865"/>
                          <a:pt x="358140" y="55245"/>
                          <a:pt x="352425" y="49530"/>
                        </a:cubicBezTo>
                        <a:cubicBezTo>
                          <a:pt x="329565" y="30480"/>
                          <a:pt x="302895" y="17145"/>
                          <a:pt x="272415" y="7620"/>
                        </a:cubicBezTo>
                        <a:cubicBezTo>
                          <a:pt x="251460" y="3810"/>
                          <a:pt x="230505" y="0"/>
                          <a:pt x="209550" y="0"/>
                        </a:cubicBezTo>
                        <a:cubicBezTo>
                          <a:pt x="188595" y="0"/>
                          <a:pt x="167640" y="3810"/>
                          <a:pt x="146685" y="9525"/>
                        </a:cubicBezTo>
                        <a:cubicBezTo>
                          <a:pt x="116205" y="17145"/>
                          <a:pt x="89535" y="32385"/>
                          <a:pt x="66675" y="51435"/>
                        </a:cubicBezTo>
                        <a:cubicBezTo>
                          <a:pt x="60960" y="57150"/>
                          <a:pt x="57150" y="64770"/>
                          <a:pt x="55245" y="72390"/>
                        </a:cubicBezTo>
                        <a:lnTo>
                          <a:pt x="1905" y="299085"/>
                        </a:lnTo>
                        <a:cubicBezTo>
                          <a:pt x="1905" y="300990"/>
                          <a:pt x="0" y="304800"/>
                          <a:pt x="0" y="308610"/>
                        </a:cubicBezTo>
                        <a:cubicBezTo>
                          <a:pt x="0" y="329565"/>
                          <a:pt x="17145" y="346710"/>
                          <a:pt x="38100" y="346710"/>
                        </a:cubicBezTo>
                        <a:cubicBezTo>
                          <a:pt x="55245" y="346710"/>
                          <a:pt x="70485" y="333375"/>
                          <a:pt x="74295" y="318135"/>
                        </a:cubicBezTo>
                        <a:lnTo>
                          <a:pt x="114300" y="152400"/>
                        </a:lnTo>
                        <a:lnTo>
                          <a:pt x="114300" y="685800"/>
                        </a:lnTo>
                        <a:lnTo>
                          <a:pt x="190500" y="685800"/>
                        </a:lnTo>
                        <a:lnTo>
                          <a:pt x="190500" y="342900"/>
                        </a:lnTo>
                        <a:lnTo>
                          <a:pt x="228600" y="342900"/>
                        </a:lnTo>
                        <a:lnTo>
                          <a:pt x="228600" y="685800"/>
                        </a:lnTo>
                        <a:lnTo>
                          <a:pt x="304800" y="685800"/>
                        </a:lnTo>
                        <a:lnTo>
                          <a:pt x="304800" y="150495"/>
                        </a:lnTo>
                        <a:lnTo>
                          <a:pt x="344805" y="316230"/>
                        </a:lnTo>
                        <a:cubicBezTo>
                          <a:pt x="348615" y="331470"/>
                          <a:pt x="363855" y="344805"/>
                          <a:pt x="381000" y="344805"/>
                        </a:cubicBezTo>
                        <a:cubicBezTo>
                          <a:pt x="401955" y="344805"/>
                          <a:pt x="419100" y="327660"/>
                          <a:pt x="419100" y="306705"/>
                        </a:cubicBezTo>
                        <a:cubicBezTo>
                          <a:pt x="419100" y="302895"/>
                          <a:pt x="417195" y="299085"/>
                          <a:pt x="417195" y="297180"/>
                        </a:cubicBezTo>
                        <a:close/>
                      </a:path>
                    </a:pathLst>
                  </a:custGeom>
                  <a:solidFill>
                    <a:schemeClr val="tx1"/>
                  </a:solidFill>
                  <a:ln w="9525" cap="flat">
                    <a:noFill/>
                    <a:prstDash val="solid"/>
                    <a:miter/>
                  </a:ln>
                </p:spPr>
                <p:txBody>
                  <a:bodyPr rtlCol="0" anchor="ctr"/>
                  <a:lstStyle/>
                  <a:p>
                    <a:endParaRPr lang="en-US" dirty="0"/>
                  </a:p>
                </p:txBody>
              </p:sp>
            </p:grpSp>
          </p:grpSp>
        </p:grpSp>
      </p:grpSp>
      <p:sp>
        <p:nvSpPr>
          <p:cNvPr id="114" name="Footer Placeholder 3">
            <a:extLst>
              <a:ext uri="{FF2B5EF4-FFF2-40B4-BE49-F238E27FC236}">
                <a16:creationId xmlns:a16="http://schemas.microsoft.com/office/drawing/2014/main" id="{82677980-587F-2769-13A6-A9E4836C0757}"/>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55038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4.bp.blogspot.com/_sDIQHm0S64A/TPArDmVjVxI/AAAAAAAAAXU/M8IdITr97fw/s320/cold-turke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4881" y="1384300"/>
            <a:ext cx="2941724" cy="2789435"/>
          </a:xfrm>
          <a:prstGeom prst="rect">
            <a:avLst/>
          </a:prstGeom>
          <a:noFill/>
          <a:ln w="4127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100" name="Picture 4" descr="http://ahmadyusrie.files.wordpress.com/2010/01/smokin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7395" y="1384300"/>
            <a:ext cx="3278230" cy="2787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bwMode="auto">
          <a:xfrm>
            <a:off x="457200" y="1333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1600">
                <a:solidFill>
                  <a:schemeClr val="bg1"/>
                </a:solidFill>
                <a:latin typeface="Arial" charset="0"/>
                <a:ea typeface="ＭＳ Ｐゴシック" charset="-128"/>
                <a:cs typeface="Arial" charset="0"/>
              </a:defRPr>
            </a:lvl1pPr>
            <a:lvl2pPr marL="742950" indent="-285750">
              <a:spcBef>
                <a:spcPct val="20000"/>
              </a:spcBef>
              <a:buFont typeface="Arial" charset="0"/>
              <a:buChar char="–"/>
              <a:defRPr sz="1600">
                <a:solidFill>
                  <a:schemeClr val="bg1"/>
                </a:solidFill>
                <a:latin typeface="Arial" charset="0"/>
                <a:ea typeface="ＭＳ Ｐゴシック" charset="-128"/>
                <a:cs typeface="Arial" charset="0"/>
              </a:defRPr>
            </a:lvl2pPr>
            <a:lvl3pPr marL="1143000" indent="-228600">
              <a:spcBef>
                <a:spcPct val="20000"/>
              </a:spcBef>
              <a:buFont typeface="Arial" charset="0"/>
              <a:buChar char="•"/>
              <a:defRPr sz="1600">
                <a:solidFill>
                  <a:schemeClr val="bg1"/>
                </a:solidFill>
                <a:latin typeface="Arial" charset="0"/>
                <a:ea typeface="ＭＳ Ｐゴシック" charset="-128"/>
                <a:cs typeface="Arial" charset="0"/>
              </a:defRPr>
            </a:lvl3pPr>
            <a:lvl4pPr marL="1600200" indent="-228600">
              <a:spcBef>
                <a:spcPct val="20000"/>
              </a:spcBef>
              <a:buFont typeface="Arial" charset="0"/>
              <a:buChar char="–"/>
              <a:defRPr sz="1600">
                <a:solidFill>
                  <a:schemeClr val="bg1"/>
                </a:solidFill>
                <a:latin typeface="Arial" charset="0"/>
                <a:ea typeface="ＭＳ Ｐゴシック" charset="-128"/>
                <a:cs typeface="Arial" charset="0"/>
              </a:defRPr>
            </a:lvl4pPr>
            <a:lvl5pPr marL="2057400" indent="-228600">
              <a:spcBef>
                <a:spcPct val="20000"/>
              </a:spcBef>
              <a:buFont typeface="Arial" charset="0"/>
              <a:buChar char="»"/>
              <a:defRPr sz="1600">
                <a:solidFill>
                  <a:schemeClr val="bg1"/>
                </a:solidFill>
                <a:latin typeface="Arial" charset="0"/>
                <a:ea typeface="ＭＳ Ｐゴシック" charset="-128"/>
                <a:cs typeface="Arial" charset="0"/>
              </a:defRPr>
            </a:lvl5pPr>
            <a:lvl6pPr marL="25146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6pPr>
            <a:lvl7pPr marL="29718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7pPr>
            <a:lvl8pPr marL="34290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8pPr>
            <a:lvl9pPr marL="3886200" indent="-2286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9pPr>
          </a:lstStyle>
          <a:p>
            <a:pPr algn="ctr" defTabSz="914400" eaLnBrk="1" hangingPunct="1">
              <a:spcBef>
                <a:spcPct val="0"/>
              </a:spcBef>
              <a:buFontTx/>
              <a:buNone/>
            </a:pPr>
            <a:r>
              <a:rPr lang="en-GB" altLang="en-US" sz="3200" dirty="0">
                <a:solidFill>
                  <a:schemeClr val="accent5">
                    <a:lumMod val="50000"/>
                  </a:schemeClr>
                </a:solidFill>
                <a:latin typeface="Calibri" charset="0"/>
              </a:rPr>
              <a:t>Treating tobacco dependence in</a:t>
            </a:r>
          </a:p>
          <a:p>
            <a:pPr algn="ctr" defTabSz="914400" eaLnBrk="1" hangingPunct="1">
              <a:spcBef>
                <a:spcPct val="0"/>
              </a:spcBef>
              <a:buFontTx/>
              <a:buNone/>
            </a:pPr>
            <a:r>
              <a:rPr lang="en-GB" altLang="en-US" sz="3200" dirty="0">
                <a:solidFill>
                  <a:schemeClr val="accent5">
                    <a:lumMod val="50000"/>
                  </a:schemeClr>
                </a:solidFill>
                <a:latin typeface="Calibri" charset="0"/>
              </a:rPr>
              <a:t> inpatient mental health services </a:t>
            </a:r>
          </a:p>
        </p:txBody>
      </p:sp>
      <p:sp>
        <p:nvSpPr>
          <p:cNvPr id="5" name="TextBox 4"/>
          <p:cNvSpPr txBox="1">
            <a:spLocks noChangeArrowheads="1"/>
          </p:cNvSpPr>
          <p:nvPr/>
        </p:nvSpPr>
        <p:spPr bwMode="auto">
          <a:xfrm>
            <a:off x="0" y="4427259"/>
            <a:ext cx="9144000" cy="2430741"/>
          </a:xfrm>
          <a:prstGeom prst="rect">
            <a:avLst/>
          </a:prstGeom>
          <a:solidFill>
            <a:srgbClr val="002060"/>
          </a:solidFill>
          <a:ln w="9525">
            <a:solidFill>
              <a:schemeClr val="tx1"/>
            </a:solidFill>
            <a:miter lim="800000"/>
            <a:headEnd/>
            <a:tailEnd/>
          </a:ln>
        </p:spPr>
        <p:txBody>
          <a:bodyPr anchor="ctr">
            <a:noAutofit/>
          </a:bodyPr>
          <a:lstStyle>
            <a:lvl1pPr>
              <a:spcBef>
                <a:spcPct val="20000"/>
              </a:spcBef>
              <a:buFont typeface="Arial" charset="0"/>
              <a:buChar char="•"/>
              <a:defRPr sz="1600">
                <a:solidFill>
                  <a:schemeClr val="bg1"/>
                </a:solidFill>
                <a:latin typeface="Arial" charset="0"/>
                <a:ea typeface="ＭＳ Ｐゴシック" charset="-128"/>
                <a:cs typeface="Arial" charset="0"/>
              </a:defRPr>
            </a:lvl1pPr>
            <a:lvl2pPr marL="742950" indent="-285750">
              <a:spcBef>
                <a:spcPct val="20000"/>
              </a:spcBef>
              <a:buFont typeface="Arial" charset="0"/>
              <a:buChar char="–"/>
              <a:defRPr sz="1600">
                <a:solidFill>
                  <a:schemeClr val="bg1"/>
                </a:solidFill>
                <a:latin typeface="Arial" charset="0"/>
                <a:ea typeface="ＭＳ Ｐゴシック" charset="-128"/>
                <a:cs typeface="Arial" charset="0"/>
              </a:defRPr>
            </a:lvl2pPr>
            <a:lvl3pPr marL="1143000" indent="-228600">
              <a:spcBef>
                <a:spcPct val="20000"/>
              </a:spcBef>
              <a:buFont typeface="Arial" charset="0"/>
              <a:buChar char="•"/>
              <a:defRPr sz="1600">
                <a:solidFill>
                  <a:schemeClr val="bg1"/>
                </a:solidFill>
                <a:latin typeface="Arial" charset="0"/>
                <a:ea typeface="ＭＳ Ｐゴシック" charset="-128"/>
                <a:cs typeface="Arial" charset="0"/>
              </a:defRPr>
            </a:lvl3pPr>
            <a:lvl4pPr marL="1600200" indent="-228600">
              <a:spcBef>
                <a:spcPct val="20000"/>
              </a:spcBef>
              <a:buFont typeface="Arial" charset="0"/>
              <a:buChar char="–"/>
              <a:defRPr sz="1600">
                <a:solidFill>
                  <a:schemeClr val="bg1"/>
                </a:solidFill>
                <a:latin typeface="Arial" charset="0"/>
                <a:ea typeface="ＭＳ Ｐゴシック" charset="-128"/>
                <a:cs typeface="Arial" charset="0"/>
              </a:defRPr>
            </a:lvl4pPr>
            <a:lvl5pPr marL="2057400" indent="-228600">
              <a:spcBef>
                <a:spcPct val="20000"/>
              </a:spcBef>
              <a:buFont typeface="Arial" charset="0"/>
              <a:buChar char="»"/>
              <a:defRPr sz="1600">
                <a:solidFill>
                  <a:schemeClr val="bg1"/>
                </a:solidFill>
                <a:latin typeface="Arial" charset="0"/>
                <a:ea typeface="ＭＳ Ｐゴシック" charset="-128"/>
                <a:cs typeface="Arial" charset="0"/>
              </a:defRPr>
            </a:lvl5pPr>
            <a:lvl6pPr marL="25146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6pPr>
            <a:lvl7pPr marL="29718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7pPr>
            <a:lvl8pPr marL="34290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8pPr>
            <a:lvl9pPr marL="3886200" indent="-228600" defTabSz="457200" eaLnBrk="0" fontAlgn="base" hangingPunct="0">
              <a:spcBef>
                <a:spcPct val="20000"/>
              </a:spcBef>
              <a:spcAft>
                <a:spcPct val="0"/>
              </a:spcAft>
              <a:buFont typeface="Arial" charset="0"/>
              <a:buChar char="»"/>
              <a:defRPr sz="1600">
                <a:solidFill>
                  <a:schemeClr val="bg1"/>
                </a:solidFill>
                <a:latin typeface="Arial" charset="0"/>
                <a:ea typeface="ＭＳ Ｐゴシック" charset="-128"/>
                <a:cs typeface="Arial" charset="0"/>
              </a:defRPr>
            </a:lvl9pPr>
          </a:lstStyle>
          <a:p>
            <a:pPr marL="708025" indent="-342900">
              <a:spcBef>
                <a:spcPts val="1200"/>
              </a:spcBef>
              <a:spcAft>
                <a:spcPts val="1200"/>
              </a:spcAft>
              <a:buClr>
                <a:schemeClr val="bg1"/>
              </a:buClr>
              <a:buSzPct val="120000"/>
              <a:buFont typeface="Century Gothic" panose="020B0502020202020204" pitchFamily="34" charset="0"/>
              <a:buChar char="■"/>
            </a:pPr>
            <a:r>
              <a:rPr lang="en-GB" altLang="en-US" sz="2200" dirty="0">
                <a:latin typeface="Calibri" charset="0"/>
              </a:rPr>
              <a:t>Patients are forced into nicotine withdrawal several times per day </a:t>
            </a:r>
          </a:p>
          <a:p>
            <a:pPr marL="708025" indent="-342900">
              <a:spcBef>
                <a:spcPct val="0"/>
              </a:spcBef>
              <a:spcAft>
                <a:spcPts val="1200"/>
              </a:spcAft>
              <a:buClr>
                <a:schemeClr val="bg1"/>
              </a:buClr>
              <a:buSzPct val="120000"/>
              <a:buFont typeface="Century Gothic" panose="020B0502020202020204" pitchFamily="34" charset="0"/>
              <a:buChar char="■"/>
            </a:pPr>
            <a:r>
              <a:rPr lang="en-GB" altLang="en-US" sz="2200" dirty="0">
                <a:latin typeface="Calibri" charset="0"/>
              </a:rPr>
              <a:t>Cigarettes used to reward and punish behaviour, e.g. to de-escalate aggression, encourage compliance with medication, attend to personal hygiene, to keep patients occupied</a:t>
            </a:r>
          </a:p>
          <a:p>
            <a:pPr marL="708025" indent="-342900">
              <a:spcBef>
                <a:spcPct val="0"/>
              </a:spcBef>
              <a:spcAft>
                <a:spcPts val="1200"/>
              </a:spcAft>
              <a:buClr>
                <a:schemeClr val="bg1"/>
              </a:buClr>
              <a:buSzPct val="120000"/>
              <a:buFont typeface="Century Gothic" panose="020B0502020202020204" pitchFamily="34" charset="0"/>
              <a:buChar char="■"/>
            </a:pPr>
            <a:r>
              <a:rPr lang="en-GB" altLang="en-US" sz="2200" dirty="0">
                <a:latin typeface="Calibri" charset="0"/>
              </a:rPr>
              <a:t>Use of cigarettes deskills clinicians </a:t>
            </a:r>
            <a:endParaRPr lang="en-GB" altLang="en-US" sz="2000" dirty="0">
              <a:solidFill>
                <a:schemeClr val="tx1"/>
              </a:solidFill>
              <a:latin typeface="Corbel"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500"/>
                                        <p:tgtEl>
                                          <p:spTgt spid="409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9E57C-4454-1A52-3E03-DC9C69CBC3B4}"/>
              </a:ext>
            </a:extLst>
          </p:cNvPr>
          <p:cNvSpPr>
            <a:spLocks noGrp="1"/>
          </p:cNvSpPr>
          <p:nvPr>
            <p:ph type="title"/>
          </p:nvPr>
        </p:nvSpPr>
        <p:spPr/>
        <p:txBody>
          <a:bodyPr/>
          <a:lstStyle/>
          <a:p>
            <a:r>
              <a:rPr lang="en-US" dirty="0"/>
              <a:t>Facilitating smoking</a:t>
            </a:r>
          </a:p>
        </p:txBody>
      </p:sp>
      <p:sp>
        <p:nvSpPr>
          <p:cNvPr id="3" name="Text Placeholder 2">
            <a:extLst>
              <a:ext uri="{FF2B5EF4-FFF2-40B4-BE49-F238E27FC236}">
                <a16:creationId xmlns:a16="http://schemas.microsoft.com/office/drawing/2014/main" id="{37019549-5C9B-8150-8E52-10E2B5C6E913}"/>
              </a:ext>
            </a:extLst>
          </p:cNvPr>
          <p:cNvSpPr>
            <a:spLocks noGrp="1"/>
          </p:cNvSpPr>
          <p:nvPr>
            <p:ph type="body" idx="12"/>
          </p:nvPr>
        </p:nvSpPr>
        <p:spPr>
          <a:xfrm>
            <a:off x="571500" y="1620625"/>
            <a:ext cx="7966604" cy="1273404"/>
          </a:xfrm>
        </p:spPr>
        <p:txBody>
          <a:bodyPr/>
          <a:lstStyle/>
          <a:p>
            <a:pPr marL="0" indent="0">
              <a:lnSpc>
                <a:spcPts val="1800"/>
              </a:lnSpc>
              <a:spcBef>
                <a:spcPts val="0"/>
              </a:spcBef>
              <a:buNone/>
            </a:pPr>
            <a:r>
              <a:rPr lang="en-US" sz="1600" b="1" dirty="0"/>
              <a:t>Survey of 67 staff from 25 wards in four hospital sites:</a:t>
            </a:r>
          </a:p>
          <a:p>
            <a:pPr>
              <a:lnSpc>
                <a:spcPts val="1800"/>
              </a:lnSpc>
              <a:spcBef>
                <a:spcPts val="0"/>
              </a:spcBef>
            </a:pPr>
            <a:r>
              <a:rPr lang="en-US" sz="1600" dirty="0"/>
              <a:t>18 wards had designated smoking breaks </a:t>
            </a:r>
          </a:p>
          <a:p>
            <a:pPr>
              <a:lnSpc>
                <a:spcPts val="1800"/>
              </a:lnSpc>
              <a:spcBef>
                <a:spcPts val="0"/>
              </a:spcBef>
            </a:pPr>
            <a:r>
              <a:rPr lang="en-US" sz="1600" dirty="0"/>
              <a:t>Four had 24-hour access to ward gardens to smoke</a:t>
            </a:r>
          </a:p>
          <a:p>
            <a:pPr>
              <a:lnSpc>
                <a:spcPts val="1800"/>
              </a:lnSpc>
              <a:spcBef>
                <a:spcPts val="0"/>
              </a:spcBef>
            </a:pPr>
            <a:r>
              <a:rPr lang="en-US" sz="1600" dirty="0"/>
              <a:t>Three CAMHS wards had no smoking breaks</a:t>
            </a:r>
            <a:r>
              <a:rPr lang="en-US" dirty="0"/>
              <a:t> </a:t>
            </a:r>
          </a:p>
        </p:txBody>
      </p:sp>
      <p:sp>
        <p:nvSpPr>
          <p:cNvPr id="4" name="Footer Placeholder 3">
            <a:extLst>
              <a:ext uri="{FF2B5EF4-FFF2-40B4-BE49-F238E27FC236}">
                <a16:creationId xmlns:a16="http://schemas.microsoft.com/office/drawing/2014/main" id="{2152F02C-176F-4E44-09CD-F45B5F4B232C}"/>
              </a:ext>
            </a:extLst>
          </p:cNvPr>
          <p:cNvSpPr>
            <a:spLocks noGrp="1"/>
          </p:cNvSpPr>
          <p:nvPr>
            <p:ph type="ftr" sz="quarter" idx="3"/>
          </p:nvPr>
        </p:nvSpPr>
        <p:spPr>
          <a:xfrm>
            <a:off x="0" y="5921146"/>
            <a:ext cx="9144000" cy="365125"/>
          </a:xfrm>
        </p:spPr>
        <p:txBody>
          <a:bodyPr/>
          <a:lstStyle/>
          <a:p>
            <a:pPr algn="ctr">
              <a:defRPr/>
            </a:pPr>
            <a:r>
              <a:rPr lang="en-GB" sz="1050" dirty="0">
                <a:latin typeface="+mn-lt"/>
              </a:rPr>
              <a:t>Source: Robson et al. </a:t>
            </a:r>
            <a:r>
              <a:rPr lang="en-CA" sz="1050" dirty="0">
                <a:solidFill>
                  <a:srgbClr val="212121"/>
                </a:solidFill>
                <a:latin typeface="+mn-lt"/>
              </a:rPr>
              <a:t>Time to Smoke: Facilitating Smoking Breaks in Mental Health Inpatient Settings.</a:t>
            </a:r>
            <a:r>
              <a:rPr lang="en-GB" sz="1050" dirty="0">
                <a:latin typeface="+mn-lt"/>
              </a:rPr>
              <a:t> Nicotine Tob Res 2016.</a:t>
            </a:r>
          </a:p>
        </p:txBody>
      </p:sp>
      <p:graphicFrame>
        <p:nvGraphicFramePr>
          <p:cNvPr id="5" name="Group 55">
            <a:extLst>
              <a:ext uri="{FF2B5EF4-FFF2-40B4-BE49-F238E27FC236}">
                <a16:creationId xmlns:a16="http://schemas.microsoft.com/office/drawing/2014/main" id="{04206906-BF78-3D1B-2932-972F6C21BCA4}"/>
              </a:ext>
            </a:extLst>
          </p:cNvPr>
          <p:cNvGraphicFramePr>
            <a:graphicFrameLocks/>
          </p:cNvGraphicFramePr>
          <p:nvPr/>
        </p:nvGraphicFramePr>
        <p:xfrm>
          <a:off x="684214" y="3001412"/>
          <a:ext cx="7762874" cy="1445327"/>
        </p:xfrm>
        <a:graphic>
          <a:graphicData uri="http://schemas.openxmlformats.org/drawingml/2006/table">
            <a:tbl>
              <a:tblPr firstRow="1" bandRow="1">
                <a:tableStyleId>{F5AB1C69-6EDB-4FF4-983F-18BD219EF322}</a:tableStyleId>
              </a:tblPr>
              <a:tblGrid>
                <a:gridCol w="7762874">
                  <a:extLst>
                    <a:ext uri="{9D8B030D-6E8A-4147-A177-3AD203B41FA5}">
                      <a16:colId xmlns:a16="http://schemas.microsoft.com/office/drawing/2014/main" val="20000"/>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For 18 wards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3050" algn="ctr"/>
                        </a:tabLst>
                        <a:defRPr/>
                      </a:pPr>
                      <a:r>
                        <a:rPr kumimoji="0" lang="en-US" sz="1300" b="1" u="none" strike="noStrike" cap="none" normalizeH="0" baseline="0" dirty="0">
                          <a:ln>
                            <a:noFill/>
                          </a:ln>
                          <a:effectLst/>
                        </a:rPr>
                        <a:t>Average number of smoking breaks/day	</a:t>
                      </a:r>
                      <a:r>
                        <a:rPr kumimoji="0" lang="en-US" sz="1300" b="0" u="none" strike="noStrike" cap="none" normalizeH="0" baseline="0" dirty="0">
                          <a:ln>
                            <a:noFill/>
                          </a:ln>
                          <a:effectLst/>
                        </a:rPr>
                        <a:t>7.6 (SD3.9)</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3050" algn="ctr"/>
                        </a:tabLst>
                        <a:defRPr/>
                      </a:pPr>
                      <a:r>
                        <a:rPr kumimoji="0" lang="en-US" sz="1300" b="1" u="none" strike="noStrike" cap="none" normalizeH="0" baseline="0" dirty="0">
                          <a:ln>
                            <a:noFill/>
                          </a:ln>
                          <a:effectLst/>
                        </a:rPr>
                        <a:t>Average length of each smoking break	</a:t>
                      </a:r>
                      <a:r>
                        <a:rPr kumimoji="0" lang="en-US" sz="1300" b="0" u="none" strike="noStrike" cap="none" normalizeH="0" baseline="0" dirty="0">
                          <a:ln>
                            <a:noFill/>
                          </a:ln>
                          <a:effectLst/>
                        </a:rPr>
                        <a:t>19 mins (SD6.3)</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tab pos="6620400" algn="ctr"/>
                          <a:tab pos="6624000" algn="ctr"/>
                        </a:tabLst>
                        <a:defRPr/>
                      </a:pPr>
                      <a:r>
                        <a:rPr kumimoji="0" lang="en-US" sz="1300" b="1" u="none" strike="noStrike" cap="none" normalizeH="0" baseline="0" dirty="0">
                          <a:ln>
                            <a:noFill/>
                          </a:ln>
                          <a:effectLst/>
                        </a:rPr>
                        <a:t>Average clinical time supervising smoking per day	</a:t>
                      </a:r>
                      <a:r>
                        <a:rPr kumimoji="0" lang="en-US" sz="1300" b="0" u="none" strike="noStrike" cap="none" normalizeH="0" baseline="0" dirty="0">
                          <a:ln>
                            <a:noFill/>
                          </a:ln>
                          <a:effectLst/>
                        </a:rPr>
                        <a:t>2.23 hours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bl>
          </a:graphicData>
        </a:graphic>
      </p:graphicFrame>
      <p:graphicFrame>
        <p:nvGraphicFramePr>
          <p:cNvPr id="8" name="Group 55">
            <a:extLst>
              <a:ext uri="{FF2B5EF4-FFF2-40B4-BE49-F238E27FC236}">
                <a16:creationId xmlns:a16="http://schemas.microsoft.com/office/drawing/2014/main" id="{78AF8C8B-3979-FBFA-572E-892FC604595F}"/>
              </a:ext>
            </a:extLst>
          </p:cNvPr>
          <p:cNvGraphicFramePr>
            <a:graphicFrameLocks/>
          </p:cNvGraphicFramePr>
          <p:nvPr>
            <p:extLst>
              <p:ext uri="{D42A27DB-BD31-4B8C-83A1-F6EECF244321}">
                <p14:modId xmlns:p14="http://schemas.microsoft.com/office/powerpoint/2010/main" val="131518117"/>
              </p:ext>
            </p:extLst>
          </p:nvPr>
        </p:nvGraphicFramePr>
        <p:xfrm>
          <a:off x="684214" y="4726520"/>
          <a:ext cx="7762874" cy="1097408"/>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18 wards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Unit costs (Other staff)</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Unit costs (Nurse)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One day (45 hours)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£18,945</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£90,214</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One year (16,235 hours)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£340,941</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£1,632,531</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bl>
          </a:graphicData>
        </a:graphic>
      </p:graphicFrame>
      <p:sp>
        <p:nvSpPr>
          <p:cNvPr id="6" name="Footer Placeholder 3">
            <a:extLst>
              <a:ext uri="{FF2B5EF4-FFF2-40B4-BE49-F238E27FC236}">
                <a16:creationId xmlns:a16="http://schemas.microsoft.com/office/drawing/2014/main" id="{537482B8-DAA0-A67A-CB0D-FB1FA5B1908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683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500"/>
                            </p:stCondLst>
                            <p:childTnLst>
                              <p:par>
                                <p:cTn id="31" presetID="10" presetClass="entr" presetSubtype="0" fill="hold" grpId="0" nodeType="afterEffect">
                                  <p:stCondLst>
                                    <p:cond delay="5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571500" y="5410990"/>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www.youtube.com/watch?v=NVAIW6nC37Q</a:t>
            </a:r>
          </a:p>
        </p:txBody>
      </p:sp>
      <p:pic>
        <p:nvPicPr>
          <p:cNvPr id="8" name="Picture 7">
            <a:extLst>
              <a:ext uri="{FF2B5EF4-FFF2-40B4-BE49-F238E27FC236}">
                <a16:creationId xmlns:a16="http://schemas.microsoft.com/office/drawing/2014/main" id="{A1CDF834-C70D-9BC1-6294-5C90471BC721}"/>
              </a:ext>
            </a:extLst>
          </p:cNvPr>
          <p:cNvPicPr>
            <a:picLocks noChangeAspect="1"/>
          </p:cNvPicPr>
          <p:nvPr/>
        </p:nvPicPr>
        <p:blipFill rotWithShape="1">
          <a:blip r:embed="rId3"/>
          <a:srcRect l="13994" t="7654" r="11157" b="13951"/>
          <a:stretch/>
        </p:blipFill>
        <p:spPr>
          <a:xfrm>
            <a:off x="0" y="1699260"/>
            <a:ext cx="3963914" cy="3474720"/>
          </a:xfrm>
          <a:prstGeom prst="rect">
            <a:avLst/>
          </a:prstGeom>
        </p:spPr>
      </p:pic>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3967618" y="1691640"/>
            <a:ext cx="5176382"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bg1"/>
                </a:solidFill>
                <a:latin typeface="Arial" panose="020B0604020202020204" pitchFamily="34" charset="0"/>
                <a:cs typeface="Arial" panose="020B0604020202020204" pitchFamily="34" charset="0"/>
              </a:rPr>
              <a:t>Paul’s story</a:t>
            </a:r>
          </a:p>
          <a:p>
            <a:pPr marL="9525" indent="-9525">
              <a:lnSpc>
                <a:spcPts val="3000"/>
              </a:lnSpc>
              <a:buNone/>
            </a:pPr>
            <a:r>
              <a:rPr lang="en-US" sz="2000" dirty="0">
                <a:solidFill>
                  <a:schemeClr val="bg1"/>
                </a:solidFill>
                <a:latin typeface="Arial" panose="020B0604020202020204" pitchFamily="34" charset="0"/>
                <a:cs typeface="Arial" panose="020B0604020202020204" pitchFamily="34" charset="0"/>
              </a:rPr>
              <a:t>Stopping smoking while dealing </a:t>
            </a:r>
            <a:br>
              <a:rPr lang="en-US" sz="2000" dirty="0">
                <a:solidFill>
                  <a:schemeClr val="bg1"/>
                </a:solidFill>
                <a:latin typeface="Arial" panose="020B0604020202020204" pitchFamily="34" charset="0"/>
                <a:cs typeface="Arial" panose="020B0604020202020204" pitchFamily="34" charset="0"/>
              </a:rPr>
            </a:br>
            <a:r>
              <a:rPr lang="en-US" sz="2000" dirty="0">
                <a:solidFill>
                  <a:schemeClr val="bg1"/>
                </a:solidFill>
                <a:latin typeface="Arial" panose="020B0604020202020204" pitchFamily="34" charset="0"/>
                <a:cs typeface="Arial" panose="020B0604020202020204" pitchFamily="34" charset="0"/>
              </a:rPr>
              <a:t>with a mental health condition</a:t>
            </a:r>
          </a:p>
        </p:txBody>
      </p:sp>
    </p:spTree>
    <p:extLst>
      <p:ext uri="{BB962C8B-B14F-4D97-AF65-F5344CB8AC3E}">
        <p14:creationId xmlns:p14="http://schemas.microsoft.com/office/powerpoint/2010/main" val="108760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Paul’s story:</a:t>
            </a:r>
            <a:r>
              <a:rPr lang="en-US" dirty="0"/>
              <a:t> Stopping smoking </a:t>
            </a:r>
            <a:br>
              <a:rPr lang="en-US" dirty="0"/>
            </a:br>
            <a:r>
              <a:rPr lang="en-US" dirty="0"/>
              <a:t>while dealing with a mental health condition</a:t>
            </a:r>
          </a:p>
        </p:txBody>
      </p:sp>
      <p:pic>
        <p:nvPicPr>
          <p:cNvPr id="3" name="ASH paul's story.m4v" descr="ASH paul's story.m4v">
            <a:hlinkClick r:id="" action="ppaction://media"/>
            <a:extLst>
              <a:ext uri="{FF2B5EF4-FFF2-40B4-BE49-F238E27FC236}">
                <a16:creationId xmlns:a16="http://schemas.microsoft.com/office/drawing/2014/main" id="{0A93CBFC-0E43-8302-D699-36C14F6DA3A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85750" y="1343294"/>
            <a:ext cx="8572500" cy="4817566"/>
          </a:xfrm>
          <a:prstGeom prst="rect">
            <a:avLst/>
          </a:prstGeom>
        </p:spPr>
      </p:pic>
    </p:spTree>
    <p:extLst>
      <p:ext uri="{BB962C8B-B14F-4D97-AF65-F5344CB8AC3E}">
        <p14:creationId xmlns:p14="http://schemas.microsoft.com/office/powerpoint/2010/main" val="1988779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4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4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134471" y="869155"/>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2400" dirty="0">
                <a:solidFill>
                  <a:schemeClr val="accent1"/>
                </a:solidFill>
              </a:rPr>
              <a:t>People with a mental health condition </a:t>
            </a:r>
          </a:p>
          <a:p>
            <a:pPr algn="ctr"/>
            <a:r>
              <a:rPr lang="en-US" sz="2400" dirty="0">
                <a:solidFill>
                  <a:schemeClr val="accent1"/>
                </a:solidFill>
              </a:rPr>
              <a:t>die on average 10–20 years earlier</a:t>
            </a:r>
          </a:p>
        </p:txBody>
      </p:sp>
      <p:pic>
        <p:nvPicPr>
          <p:cNvPr id="2" name="Picture 1">
            <a:extLst>
              <a:ext uri="{FF2B5EF4-FFF2-40B4-BE49-F238E27FC236}">
                <a16:creationId xmlns:a16="http://schemas.microsoft.com/office/drawing/2014/main" id="{7BBCC953-8FF3-7050-A1F2-58972FAD4A09}"/>
              </a:ext>
            </a:extLst>
          </p:cNvPr>
          <p:cNvPicPr>
            <a:picLocks noChangeAspect="1"/>
          </p:cNvPicPr>
          <p:nvPr/>
        </p:nvPicPr>
        <p:blipFill>
          <a:blip r:embed="rId3"/>
          <a:stretch>
            <a:fillRect/>
          </a:stretch>
        </p:blipFill>
        <p:spPr>
          <a:xfrm>
            <a:off x="1656816" y="1797257"/>
            <a:ext cx="5830368" cy="2757606"/>
          </a:xfrm>
          <a:prstGeom prst="rect">
            <a:avLst/>
          </a:prstGeom>
          <a:effectLst>
            <a:outerShdw blurRad="317500" dist="76200" dir="5400000" algn="ctr" rotWithShape="0">
              <a:srgbClr val="000000">
                <a:alpha val="50000"/>
              </a:srgbClr>
            </a:outerShdw>
          </a:effectLst>
        </p:spPr>
      </p:pic>
      <p:sp>
        <p:nvSpPr>
          <p:cNvPr id="4" name="Subtitle 2">
            <a:extLst>
              <a:ext uri="{FF2B5EF4-FFF2-40B4-BE49-F238E27FC236}">
                <a16:creationId xmlns:a16="http://schemas.microsoft.com/office/drawing/2014/main" id="{65BFD2A4-A942-7227-B6B9-14CABFF68A8B}"/>
              </a:ext>
            </a:extLst>
          </p:cNvPr>
          <p:cNvSpPr txBox="1">
            <a:spLocks/>
          </p:cNvSpPr>
          <p:nvPr/>
        </p:nvSpPr>
        <p:spPr>
          <a:xfrm>
            <a:off x="1656816" y="4693734"/>
            <a:ext cx="5830368" cy="106153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b="1" dirty="0">
                <a:solidFill>
                  <a:srgbClr val="0070C0"/>
                </a:solidFill>
              </a:rPr>
              <a:t>Smoking-related illness is the </a:t>
            </a:r>
            <a:br>
              <a:rPr lang="en-GB" altLang="en-US" sz="2800" b="1" dirty="0">
                <a:solidFill>
                  <a:srgbClr val="0070C0"/>
                </a:solidFill>
              </a:rPr>
            </a:br>
            <a:r>
              <a:rPr lang="en-GB" altLang="en-US" sz="2800" b="1" dirty="0">
                <a:solidFill>
                  <a:srgbClr val="0070C0"/>
                </a:solidFill>
              </a:rPr>
              <a:t>single largest factor for this gap </a:t>
            </a:r>
          </a:p>
        </p:txBody>
      </p:sp>
      <p:sp>
        <p:nvSpPr>
          <p:cNvPr id="5" name="Text Placeholder 3">
            <a:extLst>
              <a:ext uri="{FF2B5EF4-FFF2-40B4-BE49-F238E27FC236}">
                <a16:creationId xmlns:a16="http://schemas.microsoft.com/office/drawing/2014/main" id="{EEF0EE20-443B-27EA-14B4-C3451A5AA7F8}"/>
              </a:ext>
            </a:extLst>
          </p:cNvPr>
          <p:cNvSpPr txBox="1">
            <a:spLocks/>
          </p:cNvSpPr>
          <p:nvPr/>
        </p:nvSpPr>
        <p:spPr bwMode="auto">
          <a:xfrm>
            <a:off x="1656816" y="5858449"/>
            <a:ext cx="5830368"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dirty="0">
                <a:solidFill>
                  <a:schemeClr val="accent1"/>
                </a:solidFill>
                <a:latin typeface="Arial" panose="020B0604020202020204" pitchFamily="34" charset="0"/>
                <a:cs typeface="Arial" panose="020B0604020202020204" pitchFamily="34" charset="0"/>
              </a:rPr>
              <a:t>Source: ASH. The Stolen Years: The Mental Health And Smoking Action Report. 2016 </a:t>
            </a:r>
          </a:p>
        </p:txBody>
      </p:sp>
    </p:spTree>
    <p:extLst>
      <p:ext uri="{BB962C8B-B14F-4D97-AF65-F5344CB8AC3E}">
        <p14:creationId xmlns:p14="http://schemas.microsoft.com/office/powerpoint/2010/main" val="260960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4F8C84-E4DA-C282-2923-DF43D1675FF1}"/>
              </a:ext>
            </a:extLst>
          </p:cNvPr>
          <p:cNvPicPr>
            <a:picLocks noChangeAspect="1"/>
          </p:cNvPicPr>
          <p:nvPr/>
        </p:nvPicPr>
        <p:blipFill>
          <a:blip r:embed="rId3"/>
          <a:stretch>
            <a:fillRect/>
          </a:stretch>
        </p:blipFill>
        <p:spPr>
          <a:xfrm>
            <a:off x="-18884" y="0"/>
            <a:ext cx="9144000" cy="6858000"/>
          </a:xfrm>
          <a:prstGeom prst="rect">
            <a:avLst/>
          </a:prstGeom>
        </p:spPr>
      </p:pic>
      <p:sp>
        <p:nvSpPr>
          <p:cNvPr id="7" name="Title 1">
            <a:extLst>
              <a:ext uri="{FF2B5EF4-FFF2-40B4-BE49-F238E27FC236}">
                <a16:creationId xmlns:a16="http://schemas.microsoft.com/office/drawing/2014/main" id="{DFDF1A0B-9FE2-A79E-7E60-D72B11BF361A}"/>
              </a:ext>
            </a:extLst>
          </p:cNvPr>
          <p:cNvSpPr txBox="1">
            <a:spLocks/>
          </p:cNvSpPr>
          <p:nvPr/>
        </p:nvSpPr>
        <p:spPr bwMode="auto">
          <a:xfrm>
            <a:off x="0" y="428766"/>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dirty="0">
                <a:solidFill>
                  <a:schemeClr val="accent1"/>
                </a:solidFill>
              </a:rPr>
              <a:t>Risks from smoking</a:t>
            </a:r>
          </a:p>
        </p:txBody>
      </p:sp>
      <p:sp>
        <p:nvSpPr>
          <p:cNvPr id="8" name="Title 1">
            <a:extLst>
              <a:ext uri="{FF2B5EF4-FFF2-40B4-BE49-F238E27FC236}">
                <a16:creationId xmlns:a16="http://schemas.microsoft.com/office/drawing/2014/main" id="{66CAD349-F89E-80C5-5DB1-34E70B6A99C7}"/>
              </a:ext>
            </a:extLst>
          </p:cNvPr>
          <p:cNvSpPr txBox="1">
            <a:spLocks/>
          </p:cNvSpPr>
          <p:nvPr/>
        </p:nvSpPr>
        <p:spPr bwMode="auto">
          <a:xfrm>
            <a:off x="0" y="881863"/>
            <a:ext cx="9144000" cy="51800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GB" sz="1800" b="0" dirty="0">
                <a:solidFill>
                  <a:schemeClr val="accent3"/>
                </a:solidFill>
                <a:effectLst/>
                <a:latin typeface="Helvetica" pitchFamily="2" charset="0"/>
              </a:rPr>
              <a:t>Smoking can damage every part of the body</a:t>
            </a:r>
          </a:p>
        </p:txBody>
      </p:sp>
    </p:spTree>
    <p:extLst>
      <p:ext uri="{BB962C8B-B14F-4D97-AF65-F5344CB8AC3E}">
        <p14:creationId xmlns:p14="http://schemas.microsoft.com/office/powerpoint/2010/main" val="3827878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29A2F70-6B7D-F291-65C5-7A61386A11BB}"/>
              </a:ext>
            </a:extLst>
          </p:cNvPr>
          <p:cNvSpPr>
            <a:spLocks noGrp="1"/>
          </p:cNvSpPr>
          <p:nvPr>
            <p:ph type="body" idx="12"/>
          </p:nvPr>
        </p:nvSpPr>
        <p:spPr>
          <a:xfrm>
            <a:off x="884785" y="1425039"/>
            <a:ext cx="7095029" cy="4429496"/>
          </a:xfrm>
        </p:spPr>
        <p:txBody>
          <a:bodyPr anchor="ctr"/>
          <a:lstStyle/>
          <a:p>
            <a:pPr marL="0" indent="0" algn="ctr">
              <a:lnSpc>
                <a:spcPts val="2400"/>
              </a:lnSpc>
              <a:spcBef>
                <a:spcPts val="0"/>
              </a:spcBef>
              <a:spcAft>
                <a:spcPts val="1000"/>
              </a:spcAft>
              <a:buNone/>
            </a:pPr>
            <a:r>
              <a:rPr lang="en-US" sz="2000" b="1" dirty="0">
                <a:solidFill>
                  <a:schemeClr val="accent1"/>
                </a:solidFill>
                <a:latin typeface="Arial"/>
                <a:cs typeface="Arial"/>
              </a:rPr>
              <a:t>The fact remains that even stable light smoking </a:t>
            </a:r>
            <a:br>
              <a:rPr lang="en-US" sz="2000" b="1" dirty="0"/>
            </a:br>
            <a:r>
              <a:rPr lang="en-US" sz="2000" b="1" dirty="0">
                <a:solidFill>
                  <a:schemeClr val="accent1"/>
                </a:solidFill>
                <a:latin typeface="Arial"/>
                <a:cs typeface="Arial"/>
              </a:rPr>
              <a:t>carries substantial health risks.</a:t>
            </a:r>
          </a:p>
          <a:p>
            <a:pPr marL="0" indent="0" algn="ctr">
              <a:lnSpc>
                <a:spcPts val="2400"/>
              </a:lnSpc>
              <a:spcBef>
                <a:spcPts val="0"/>
              </a:spcBef>
              <a:spcAft>
                <a:spcPts val="1000"/>
              </a:spcAft>
              <a:buNone/>
            </a:pPr>
            <a:r>
              <a:rPr lang="en-US" sz="2000" dirty="0">
                <a:latin typeface="Arial"/>
                <a:cs typeface="Arial"/>
              </a:rPr>
              <a:t>The dose-response relationship between tobacco exposure and cardiovascular mortality is highly non-linear.</a:t>
            </a:r>
          </a:p>
          <a:p>
            <a:pPr marL="0" indent="0" algn="ctr">
              <a:lnSpc>
                <a:spcPts val="2400"/>
              </a:lnSpc>
              <a:spcBef>
                <a:spcPts val="0"/>
              </a:spcBef>
              <a:spcAft>
                <a:spcPts val="1000"/>
              </a:spcAft>
              <a:buNone/>
            </a:pPr>
            <a:r>
              <a:rPr lang="en-US" sz="2000" dirty="0">
                <a:latin typeface="Arial"/>
                <a:cs typeface="Arial"/>
              </a:rPr>
              <a:t>Light and intermittent smoking carry nearly </a:t>
            </a:r>
            <a:r>
              <a:rPr lang="en-US" sz="2000" b="1" dirty="0">
                <a:solidFill>
                  <a:schemeClr val="accent1"/>
                </a:solidFill>
                <a:latin typeface="Arial"/>
                <a:cs typeface="Arial"/>
              </a:rPr>
              <a:t>the same risk</a:t>
            </a:r>
            <a:r>
              <a:rPr lang="en-US" sz="2000" dirty="0">
                <a:latin typeface="Arial"/>
                <a:cs typeface="Arial"/>
              </a:rPr>
              <a:t> for cardiovascular disease as daily smoking.</a:t>
            </a:r>
          </a:p>
        </p:txBody>
      </p:sp>
      <p:sp>
        <p:nvSpPr>
          <p:cNvPr id="7" name="Footer Placeholder 3">
            <a:extLst>
              <a:ext uri="{FF2B5EF4-FFF2-40B4-BE49-F238E27FC236}">
                <a16:creationId xmlns:a16="http://schemas.microsoft.com/office/drawing/2014/main" id="{7DA0304F-A4C9-6C62-E22A-1246C5059075}"/>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
        <p:nvSpPr>
          <p:cNvPr id="4" name="Title 1">
            <a:extLst>
              <a:ext uri="{FF2B5EF4-FFF2-40B4-BE49-F238E27FC236}">
                <a16:creationId xmlns:a16="http://schemas.microsoft.com/office/drawing/2014/main" id="{F7B881C7-E924-2F14-0FF8-081DCC98D6A7}"/>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No Safe level of tobacco use…</a:t>
            </a:r>
          </a:p>
        </p:txBody>
      </p:sp>
    </p:spTree>
    <p:extLst>
      <p:ext uri="{BB962C8B-B14F-4D97-AF65-F5344CB8AC3E}">
        <p14:creationId xmlns:p14="http://schemas.microsoft.com/office/powerpoint/2010/main" val="3064515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964C5-78DA-1BBB-87FC-E834BE6B449D}"/>
              </a:ext>
            </a:extLst>
          </p:cNvPr>
          <p:cNvSpPr txBox="1">
            <a:spLocks/>
          </p:cNvSpPr>
          <p:nvPr/>
        </p:nvSpPr>
        <p:spPr>
          <a:xfrm>
            <a:off x="496612" y="321621"/>
            <a:ext cx="7962900" cy="841423"/>
          </a:xfrm>
          <a:prstGeom prst="rect">
            <a:avLst/>
          </a:prstGeom>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7620" indent="-7620" algn="ctr"/>
            <a:r>
              <a:rPr lang="en-US" dirty="0">
                <a:solidFill>
                  <a:schemeClr val="accent2"/>
                </a:solidFill>
                <a:effectLst/>
                <a:latin typeface="Arial"/>
                <a:cs typeface="Arial"/>
              </a:rPr>
              <a:t>People with </a:t>
            </a:r>
            <a:r>
              <a:rPr lang="en-US" dirty="0">
                <a:solidFill>
                  <a:schemeClr val="accent2"/>
                </a:solidFill>
                <a:latin typeface="Arial"/>
                <a:cs typeface="Arial"/>
              </a:rPr>
              <a:t>mental illness</a:t>
            </a:r>
            <a:r>
              <a:rPr lang="en-US" dirty="0">
                <a:solidFill>
                  <a:schemeClr val="accent2"/>
                </a:solidFill>
                <a:effectLst/>
                <a:latin typeface="Arial"/>
                <a:cs typeface="Arial"/>
              </a:rPr>
              <a:t> suffer disproportionately from smoking-related illness</a:t>
            </a:r>
            <a:endParaRPr lang="en-US" dirty="0">
              <a:solidFill>
                <a:schemeClr val="accent2"/>
              </a:solidFill>
              <a:latin typeface="Arial"/>
              <a:cs typeface="Arial"/>
            </a:endParaRPr>
          </a:p>
        </p:txBody>
      </p:sp>
      <p:sp>
        <p:nvSpPr>
          <p:cNvPr id="3" name="box">
            <a:extLst>
              <a:ext uri="{FF2B5EF4-FFF2-40B4-BE49-F238E27FC236}">
                <a16:creationId xmlns:a16="http://schemas.microsoft.com/office/drawing/2014/main" id="{A142E86A-8479-2DB8-3E18-918B73ADFD83}"/>
              </a:ext>
            </a:extLst>
          </p:cNvPr>
          <p:cNvSpPr txBox="1">
            <a:spLocks/>
          </p:cNvSpPr>
          <p:nvPr/>
        </p:nvSpPr>
        <p:spPr bwMode="auto">
          <a:xfrm>
            <a:off x="3654744" y="1380953"/>
            <a:ext cx="4753155" cy="4875914"/>
          </a:xfrm>
          <a:prstGeom prst="rect">
            <a:avLst/>
          </a:prstGeom>
          <a:solidFill>
            <a:schemeClr val="bg1"/>
          </a:solidFill>
          <a:ln w="9525">
            <a:noFill/>
            <a:miter lim="800000"/>
            <a:headEnd/>
            <a:tailEnd/>
          </a:ln>
          <a:effectLst>
            <a:outerShdw blurRad="317500" dist="76200" dir="5400000" algn="ctr" rotWithShape="0">
              <a:srgbClr val="000000">
                <a:alpha val="20000"/>
              </a:srgbClr>
            </a:outerShdw>
          </a:effectLst>
        </p:spPr>
        <p:txBody>
          <a:bodyPr vert="horz" wrap="square" lIns="251999" tIns="180000" rIns="180000" bIns="251999"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000"/>
              </a:lnSpc>
              <a:spcBef>
                <a:spcPts val="600"/>
              </a:spcBef>
              <a:spcAft>
                <a:spcPts val="600"/>
              </a:spcAft>
              <a:buClr>
                <a:schemeClr val="accent1"/>
              </a:buClr>
              <a:buNone/>
            </a:pPr>
            <a:r>
              <a:rPr lang="en-US" sz="1600" b="1" dirty="0">
                <a:latin typeface="Arial" panose="020B0604020202020204" pitchFamily="34" charset="0"/>
                <a:cs typeface="Arial" panose="020B0604020202020204" pitchFamily="34" charset="0"/>
              </a:rPr>
              <a:t>People with SMI:</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heart disease and stroke</a:t>
            </a:r>
            <a:endParaRPr lang="en-US" sz="600" dirty="0">
              <a:latin typeface="Arial" panose="020B0604020202020204" pitchFamily="34" charset="0"/>
              <a:cs typeface="Arial" panose="020B0604020202020204" pitchFamily="34" charset="0"/>
            </a:endParaRP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2–3 times more likely to have diabetes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dying from a respiratory disease – 10 times higher than the general population</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More likely to suffer from asthma,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chronic bronchitis and emphysema</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Worse cancer survival rates </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osteoporosis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fractures</a:t>
            </a:r>
          </a:p>
          <a:p>
            <a:pPr>
              <a:lnSpc>
                <a:spcPts val="20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Increased risk of tooth decay, gum disease,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tooth loss, and oral cancer</a:t>
            </a:r>
          </a:p>
        </p:txBody>
      </p:sp>
      <p:sp>
        <p:nvSpPr>
          <p:cNvPr id="27" name="TextBox 26">
            <a:extLst>
              <a:ext uri="{FF2B5EF4-FFF2-40B4-BE49-F238E27FC236}">
                <a16:creationId xmlns:a16="http://schemas.microsoft.com/office/drawing/2014/main" id="{76B8245F-ABC5-9DA9-6A06-76E3608C6F07}"/>
              </a:ext>
            </a:extLst>
          </p:cNvPr>
          <p:cNvSpPr txBox="1"/>
          <p:nvPr/>
        </p:nvSpPr>
        <p:spPr bwMode="auto">
          <a:xfrm>
            <a:off x="1404577" y="1499048"/>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Heart disease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3" name="TextBox 52">
            <a:extLst>
              <a:ext uri="{FF2B5EF4-FFF2-40B4-BE49-F238E27FC236}">
                <a16:creationId xmlns:a16="http://schemas.microsoft.com/office/drawing/2014/main" id="{2EDA7565-F059-FFF9-E923-E1544EF5DA50}"/>
              </a:ext>
            </a:extLst>
          </p:cNvPr>
          <p:cNvSpPr txBox="1"/>
          <p:nvPr/>
        </p:nvSpPr>
        <p:spPr bwMode="auto">
          <a:xfrm>
            <a:off x="1404577" y="2212279"/>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Stroke</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6" name="TextBox 55">
            <a:extLst>
              <a:ext uri="{FF2B5EF4-FFF2-40B4-BE49-F238E27FC236}">
                <a16:creationId xmlns:a16="http://schemas.microsoft.com/office/drawing/2014/main" id="{119DA59C-1521-A092-035A-FC7512302527}"/>
              </a:ext>
            </a:extLst>
          </p:cNvPr>
          <p:cNvSpPr txBox="1"/>
          <p:nvPr/>
        </p:nvSpPr>
        <p:spPr bwMode="auto">
          <a:xfrm>
            <a:off x="1404577" y="2925510"/>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Diabetes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59" name="TextBox 58">
            <a:extLst>
              <a:ext uri="{FF2B5EF4-FFF2-40B4-BE49-F238E27FC236}">
                <a16:creationId xmlns:a16="http://schemas.microsoft.com/office/drawing/2014/main" id="{9FD5AAD5-CF5C-7DCF-A190-372A3765217A}"/>
              </a:ext>
            </a:extLst>
          </p:cNvPr>
          <p:cNvSpPr txBox="1"/>
          <p:nvPr/>
        </p:nvSpPr>
        <p:spPr bwMode="auto">
          <a:xfrm>
            <a:off x="1404577" y="363874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Lung diseases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2" name="TextBox 61">
            <a:extLst>
              <a:ext uri="{FF2B5EF4-FFF2-40B4-BE49-F238E27FC236}">
                <a16:creationId xmlns:a16="http://schemas.microsoft.com/office/drawing/2014/main" id="{2FADE908-83D7-EFEC-2715-AA19ABE8FF40}"/>
              </a:ext>
            </a:extLst>
          </p:cNvPr>
          <p:cNvSpPr txBox="1"/>
          <p:nvPr/>
        </p:nvSpPr>
        <p:spPr bwMode="auto">
          <a:xfrm>
            <a:off x="1404577" y="4351972"/>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Cancers</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5" name="TextBox 64">
            <a:extLst>
              <a:ext uri="{FF2B5EF4-FFF2-40B4-BE49-F238E27FC236}">
                <a16:creationId xmlns:a16="http://schemas.microsoft.com/office/drawing/2014/main" id="{ED912424-1ABD-898D-76E4-2F40266D08F3}"/>
              </a:ext>
            </a:extLst>
          </p:cNvPr>
          <p:cNvSpPr txBox="1"/>
          <p:nvPr/>
        </p:nvSpPr>
        <p:spPr bwMode="auto">
          <a:xfrm>
            <a:off x="1404577" y="5065203"/>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Bone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sp>
        <p:nvSpPr>
          <p:cNvPr id="68" name="TextBox 67">
            <a:extLst>
              <a:ext uri="{FF2B5EF4-FFF2-40B4-BE49-F238E27FC236}">
                <a16:creationId xmlns:a16="http://schemas.microsoft.com/office/drawing/2014/main" id="{E4022F10-7F98-E3A5-4E86-710912592B87}"/>
              </a:ext>
            </a:extLst>
          </p:cNvPr>
          <p:cNvSpPr txBox="1"/>
          <p:nvPr/>
        </p:nvSpPr>
        <p:spPr bwMode="auto">
          <a:xfrm>
            <a:off x="1404577" y="5778431"/>
            <a:ext cx="1897219" cy="360342"/>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spcBef>
                <a:spcPts val="500"/>
              </a:spcBef>
              <a:spcAft>
                <a:spcPts val="500"/>
              </a:spcAft>
              <a:buClr>
                <a:srgbClr val="C10C21"/>
              </a:buClr>
            </a:pPr>
            <a:r>
              <a:rPr lang="en-US" b="1" dirty="0">
                <a:latin typeface="Arial" panose="020B0604020202020204" pitchFamily="34" charset="0"/>
                <a:cs typeface="Arial" panose="020B0604020202020204" pitchFamily="34" charset="0"/>
              </a:rPr>
              <a:t>Oral health</a:t>
            </a:r>
            <a:endParaRPr kumimoji="0" lang="en-US" b="0" i="0" u="none" strike="noStrike" kern="1200" cap="none" spc="0" normalizeH="0" baseline="0" noProof="0" dirty="0">
              <a:ln>
                <a:noFill/>
              </a:ln>
              <a:effectLst/>
              <a:uLnTx/>
              <a:uFillTx/>
              <a:latin typeface="+mn-lt"/>
              <a:ea typeface="Geneva" pitchFamily="-109" charset="0"/>
              <a:cs typeface="Geneva" pitchFamily="-109" charset="0"/>
            </a:endParaRPr>
          </a:p>
        </p:txBody>
      </p:sp>
      <p:grpSp>
        <p:nvGrpSpPr>
          <p:cNvPr id="83" name="Group 82">
            <a:extLst>
              <a:ext uri="{FF2B5EF4-FFF2-40B4-BE49-F238E27FC236}">
                <a16:creationId xmlns:a16="http://schemas.microsoft.com/office/drawing/2014/main" id="{B07C6562-77C3-5262-0FD2-709FC9320547}"/>
              </a:ext>
            </a:extLst>
          </p:cNvPr>
          <p:cNvGrpSpPr/>
          <p:nvPr/>
        </p:nvGrpSpPr>
        <p:grpSpPr>
          <a:xfrm>
            <a:off x="736102" y="5660337"/>
            <a:ext cx="596530" cy="596530"/>
            <a:chOff x="736102" y="5660337"/>
            <a:chExt cx="596530" cy="596530"/>
          </a:xfrm>
        </p:grpSpPr>
        <p:sp>
          <p:nvSpPr>
            <p:cNvPr id="69" name="Oval 68">
              <a:extLst>
                <a:ext uri="{FF2B5EF4-FFF2-40B4-BE49-F238E27FC236}">
                  <a16:creationId xmlns:a16="http://schemas.microsoft.com/office/drawing/2014/main" id="{C21B81C9-5BFA-3EBC-9C13-99A9F8BD1A0B}"/>
                </a:ext>
              </a:extLst>
            </p:cNvPr>
            <p:cNvSpPr/>
            <p:nvPr/>
          </p:nvSpPr>
          <p:spPr bwMode="auto">
            <a:xfrm>
              <a:off x="736102" y="566033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0" name="Graphic 27" descr="Lips outline">
              <a:extLst>
                <a:ext uri="{FF2B5EF4-FFF2-40B4-BE49-F238E27FC236}">
                  <a16:creationId xmlns:a16="http://schemas.microsoft.com/office/drawing/2014/main" id="{26D75FA8-75A0-14B0-D0DE-5646666E0C97}"/>
                </a:ext>
              </a:extLst>
            </p:cNvPr>
            <p:cNvSpPr/>
            <p:nvPr/>
          </p:nvSpPr>
          <p:spPr>
            <a:xfrm>
              <a:off x="857841" y="5870737"/>
              <a:ext cx="353052" cy="175731"/>
            </a:xfrm>
            <a:custGeom>
              <a:avLst/>
              <a:gdLst>
                <a:gd name="connsiteX0" fmla="*/ 409689 w 409733"/>
                <a:gd name="connsiteY0" fmla="*/ 95303 h 203944"/>
                <a:gd name="connsiteX1" fmla="*/ 406982 w 409733"/>
                <a:gd name="connsiteY1" fmla="*/ 91607 h 203944"/>
                <a:gd name="connsiteX2" fmla="*/ 340684 w 409733"/>
                <a:gd name="connsiteY2" fmla="*/ 53761 h 203944"/>
                <a:gd name="connsiteX3" fmla="*/ 259175 w 409733"/>
                <a:gd name="connsiteY3" fmla="*/ 1593 h 203944"/>
                <a:gd name="connsiteX4" fmla="*/ 258364 w 409733"/>
                <a:gd name="connsiteY4" fmla="*/ 1473 h 203944"/>
                <a:gd name="connsiteX5" fmla="*/ 204904 w 409733"/>
                <a:gd name="connsiteY5" fmla="*/ 24142 h 203944"/>
                <a:gd name="connsiteX6" fmla="*/ 204866 w 409733"/>
                <a:gd name="connsiteY6" fmla="*/ 24180 h 203944"/>
                <a:gd name="connsiteX7" fmla="*/ 204827 w 409733"/>
                <a:gd name="connsiteY7" fmla="*/ 24142 h 203944"/>
                <a:gd name="connsiteX8" fmla="*/ 151397 w 409733"/>
                <a:gd name="connsiteY8" fmla="*/ 1473 h 203944"/>
                <a:gd name="connsiteX9" fmla="*/ 150557 w 409733"/>
                <a:gd name="connsiteY9" fmla="*/ 1602 h 203944"/>
                <a:gd name="connsiteX10" fmla="*/ 69048 w 409733"/>
                <a:gd name="connsiteY10" fmla="*/ 53770 h 203944"/>
                <a:gd name="connsiteX11" fmla="*/ 2749 w 409733"/>
                <a:gd name="connsiteY11" fmla="*/ 91616 h 203944"/>
                <a:gd name="connsiteX12" fmla="*/ 462 w 409733"/>
                <a:gd name="connsiteY12" fmla="*/ 98007 h 203944"/>
                <a:gd name="connsiteX13" fmla="*/ 1664 w 409733"/>
                <a:gd name="connsiteY13" fmla="*/ 99589 h 203944"/>
                <a:gd name="connsiteX14" fmla="*/ 95926 w 409733"/>
                <a:gd name="connsiteY14" fmla="*/ 174464 h 203944"/>
                <a:gd name="connsiteX15" fmla="*/ 199188 w 409733"/>
                <a:gd name="connsiteY15" fmla="*/ 203944 h 203944"/>
                <a:gd name="connsiteX16" fmla="*/ 210544 w 409733"/>
                <a:gd name="connsiteY16" fmla="*/ 203944 h 203944"/>
                <a:gd name="connsiteX17" fmla="*/ 313805 w 409733"/>
                <a:gd name="connsiteY17" fmla="*/ 174464 h 203944"/>
                <a:gd name="connsiteX18" fmla="*/ 408067 w 409733"/>
                <a:gd name="connsiteY18" fmla="*/ 99589 h 203944"/>
                <a:gd name="connsiteX19" fmla="*/ 409689 w 409733"/>
                <a:gd name="connsiteY19" fmla="*/ 95303 h 203944"/>
                <a:gd name="connsiteX20" fmla="*/ 74947 w 409733"/>
                <a:gd name="connsiteY20" fmla="*/ 61340 h 203944"/>
                <a:gd name="connsiteX21" fmla="*/ 152107 w 409733"/>
                <a:gd name="connsiteY21" fmla="*/ 11110 h 203944"/>
                <a:gd name="connsiteX22" fmla="*/ 153067 w 409733"/>
                <a:gd name="connsiteY22" fmla="*/ 10952 h 203944"/>
                <a:gd name="connsiteX23" fmla="*/ 200187 w 409733"/>
                <a:gd name="connsiteY23" fmla="*/ 37793 h 203944"/>
                <a:gd name="connsiteX24" fmla="*/ 200229 w 409733"/>
                <a:gd name="connsiteY24" fmla="*/ 37951 h 203944"/>
                <a:gd name="connsiteX25" fmla="*/ 206107 w 409733"/>
                <a:gd name="connsiteY25" fmla="*/ 41346 h 203944"/>
                <a:gd name="connsiteX26" fmla="*/ 209502 w 409733"/>
                <a:gd name="connsiteY26" fmla="*/ 37951 h 203944"/>
                <a:gd name="connsiteX27" fmla="*/ 256500 w 409733"/>
                <a:gd name="connsiteY27" fmla="*/ 10897 h 203944"/>
                <a:gd name="connsiteX28" fmla="*/ 256703 w 409733"/>
                <a:gd name="connsiteY28" fmla="*/ 10952 h 203944"/>
                <a:gd name="connsiteX29" fmla="*/ 257615 w 409733"/>
                <a:gd name="connsiteY29" fmla="*/ 11106 h 203944"/>
                <a:gd name="connsiteX30" fmla="*/ 334809 w 409733"/>
                <a:gd name="connsiteY30" fmla="*/ 61340 h 203944"/>
                <a:gd name="connsiteX31" fmla="*/ 387433 w 409733"/>
                <a:gd name="connsiteY31" fmla="*/ 92624 h 203944"/>
                <a:gd name="connsiteX32" fmla="*/ 387433 w 409733"/>
                <a:gd name="connsiteY32" fmla="*/ 92715 h 203944"/>
                <a:gd name="connsiteX33" fmla="*/ 382533 w 409733"/>
                <a:gd name="connsiteY33" fmla="*/ 93987 h 203944"/>
                <a:gd name="connsiteX34" fmla="*/ 333575 w 409733"/>
                <a:gd name="connsiteY34" fmla="*/ 87570 h 203944"/>
                <a:gd name="connsiteX35" fmla="*/ 277193 w 409733"/>
                <a:gd name="connsiteY35" fmla="*/ 78057 h 203944"/>
                <a:gd name="connsiteX36" fmla="*/ 233391 w 409733"/>
                <a:gd name="connsiteY36" fmla="*/ 87177 h 203944"/>
                <a:gd name="connsiteX37" fmla="*/ 204386 w 409733"/>
                <a:gd name="connsiteY37" fmla="*/ 93867 h 203944"/>
                <a:gd name="connsiteX38" fmla="*/ 175391 w 409733"/>
                <a:gd name="connsiteY38" fmla="*/ 87186 h 203944"/>
                <a:gd name="connsiteX39" fmla="*/ 131588 w 409733"/>
                <a:gd name="connsiteY39" fmla="*/ 78067 h 203944"/>
                <a:gd name="connsiteX40" fmla="*/ 75211 w 409733"/>
                <a:gd name="connsiteY40" fmla="*/ 87580 h 203944"/>
                <a:gd name="connsiteX41" fmla="*/ 26253 w 409733"/>
                <a:gd name="connsiteY41" fmla="*/ 93997 h 203944"/>
                <a:gd name="connsiteX42" fmla="*/ 21996 w 409733"/>
                <a:gd name="connsiteY42" fmla="*/ 92893 h 203944"/>
                <a:gd name="connsiteX43" fmla="*/ 21996 w 409733"/>
                <a:gd name="connsiteY43" fmla="*/ 92807 h 203944"/>
                <a:gd name="connsiteX44" fmla="*/ 74947 w 409733"/>
                <a:gd name="connsiteY44" fmla="*/ 61340 h 203944"/>
                <a:gd name="connsiteX45" fmla="*/ 308866 w 409733"/>
                <a:gd name="connsiteY45" fmla="*/ 166228 h 203944"/>
                <a:gd name="connsiteX46" fmla="*/ 210544 w 409733"/>
                <a:gd name="connsiteY46" fmla="*/ 194340 h 203944"/>
                <a:gd name="connsiteX47" fmla="*/ 199188 w 409733"/>
                <a:gd name="connsiteY47" fmla="*/ 194340 h 203944"/>
                <a:gd name="connsiteX48" fmla="*/ 100865 w 409733"/>
                <a:gd name="connsiteY48" fmla="*/ 166228 h 203944"/>
                <a:gd name="connsiteX49" fmla="*/ 19553 w 409733"/>
                <a:gd name="connsiteY49" fmla="*/ 102219 h 203944"/>
                <a:gd name="connsiteX50" fmla="*/ 19601 w 409733"/>
                <a:gd name="connsiteY50" fmla="*/ 102137 h 203944"/>
                <a:gd name="connsiteX51" fmla="*/ 24113 w 409733"/>
                <a:gd name="connsiteY51" fmla="*/ 103347 h 203944"/>
                <a:gd name="connsiteX52" fmla="*/ 77587 w 409733"/>
                <a:gd name="connsiteY52" fmla="*/ 96872 h 203944"/>
                <a:gd name="connsiteX53" fmla="*/ 131579 w 409733"/>
                <a:gd name="connsiteY53" fmla="*/ 87657 h 203944"/>
                <a:gd name="connsiteX54" fmla="*/ 172554 w 409733"/>
                <a:gd name="connsiteY54" fmla="*/ 96363 h 203944"/>
                <a:gd name="connsiteX55" fmla="*/ 204376 w 409733"/>
                <a:gd name="connsiteY55" fmla="*/ 103467 h 203944"/>
                <a:gd name="connsiteX56" fmla="*/ 236194 w 409733"/>
                <a:gd name="connsiteY56" fmla="*/ 96363 h 203944"/>
                <a:gd name="connsiteX57" fmla="*/ 277169 w 409733"/>
                <a:gd name="connsiteY57" fmla="*/ 87657 h 203944"/>
                <a:gd name="connsiteX58" fmla="*/ 331161 w 409733"/>
                <a:gd name="connsiteY58" fmla="*/ 96872 h 203944"/>
                <a:gd name="connsiteX59" fmla="*/ 373552 w 409733"/>
                <a:gd name="connsiteY59" fmla="*/ 104499 h 203944"/>
                <a:gd name="connsiteX60" fmla="*/ 384640 w 409733"/>
                <a:gd name="connsiteY60" fmla="*/ 103347 h 203944"/>
                <a:gd name="connsiteX61" fmla="*/ 390625 w 409733"/>
                <a:gd name="connsiteY61" fmla="*/ 101715 h 203944"/>
                <a:gd name="connsiteX62" fmla="*/ 390673 w 409733"/>
                <a:gd name="connsiteY62" fmla="*/ 101797 h 203944"/>
                <a:gd name="connsiteX63" fmla="*/ 308866 w 409733"/>
                <a:gd name="connsiteY63" fmla="*/ 166228 h 2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09733" h="203944">
                  <a:moveTo>
                    <a:pt x="409689" y="95303"/>
                  </a:moveTo>
                  <a:cubicBezTo>
                    <a:pt x="409471" y="93692"/>
                    <a:pt x="408453" y="92301"/>
                    <a:pt x="406982" y="91607"/>
                  </a:cubicBezTo>
                  <a:cubicBezTo>
                    <a:pt x="406536" y="91396"/>
                    <a:pt x="361620" y="70046"/>
                    <a:pt x="340684" y="53761"/>
                  </a:cubicBezTo>
                  <a:cubicBezTo>
                    <a:pt x="300145" y="22236"/>
                    <a:pt x="273488" y="5173"/>
                    <a:pt x="259175" y="1593"/>
                  </a:cubicBezTo>
                  <a:cubicBezTo>
                    <a:pt x="258909" y="1526"/>
                    <a:pt x="258637" y="1487"/>
                    <a:pt x="258364" y="1473"/>
                  </a:cubicBezTo>
                  <a:cubicBezTo>
                    <a:pt x="237477" y="-3814"/>
                    <a:pt x="215624" y="5452"/>
                    <a:pt x="204904" y="24142"/>
                  </a:cubicBezTo>
                  <a:cubicBezTo>
                    <a:pt x="204904" y="24163"/>
                    <a:pt x="204887" y="24180"/>
                    <a:pt x="204866" y="24180"/>
                  </a:cubicBezTo>
                  <a:cubicBezTo>
                    <a:pt x="204845" y="24180"/>
                    <a:pt x="204827" y="24163"/>
                    <a:pt x="204827" y="24142"/>
                  </a:cubicBezTo>
                  <a:cubicBezTo>
                    <a:pt x="194108" y="5467"/>
                    <a:pt x="172275" y="-3796"/>
                    <a:pt x="151397" y="1473"/>
                  </a:cubicBezTo>
                  <a:cubicBezTo>
                    <a:pt x="151114" y="1490"/>
                    <a:pt x="150832" y="1533"/>
                    <a:pt x="150557" y="1602"/>
                  </a:cubicBezTo>
                  <a:cubicBezTo>
                    <a:pt x="136244" y="5183"/>
                    <a:pt x="109586" y="22241"/>
                    <a:pt x="69048" y="53770"/>
                  </a:cubicBezTo>
                  <a:cubicBezTo>
                    <a:pt x="48121" y="70051"/>
                    <a:pt x="3196" y="91405"/>
                    <a:pt x="2749" y="91616"/>
                  </a:cubicBezTo>
                  <a:cubicBezTo>
                    <a:pt x="353" y="92750"/>
                    <a:pt x="-671" y="95611"/>
                    <a:pt x="462" y="98007"/>
                  </a:cubicBezTo>
                  <a:cubicBezTo>
                    <a:pt x="748" y="98612"/>
                    <a:pt x="1158" y="99151"/>
                    <a:pt x="1664" y="99589"/>
                  </a:cubicBezTo>
                  <a:cubicBezTo>
                    <a:pt x="4544" y="102051"/>
                    <a:pt x="71851" y="160022"/>
                    <a:pt x="95926" y="174464"/>
                  </a:cubicBezTo>
                  <a:cubicBezTo>
                    <a:pt x="119747" y="188758"/>
                    <a:pt x="164034" y="203944"/>
                    <a:pt x="199188" y="203944"/>
                  </a:cubicBezTo>
                  <a:lnTo>
                    <a:pt x="210544" y="203944"/>
                  </a:lnTo>
                  <a:cubicBezTo>
                    <a:pt x="245697" y="203944"/>
                    <a:pt x="289984" y="188758"/>
                    <a:pt x="313805" y="174464"/>
                  </a:cubicBezTo>
                  <a:cubicBezTo>
                    <a:pt x="337881" y="160017"/>
                    <a:pt x="405211" y="102046"/>
                    <a:pt x="408067" y="99589"/>
                  </a:cubicBezTo>
                  <a:cubicBezTo>
                    <a:pt x="409299" y="98527"/>
                    <a:pt x="409910" y="96914"/>
                    <a:pt x="409689" y="95303"/>
                  </a:cubicBezTo>
                  <a:close/>
                  <a:moveTo>
                    <a:pt x="74947" y="61340"/>
                  </a:moveTo>
                  <a:cubicBezTo>
                    <a:pt x="113090" y="31673"/>
                    <a:pt x="139038" y="14782"/>
                    <a:pt x="152107" y="11110"/>
                  </a:cubicBezTo>
                  <a:cubicBezTo>
                    <a:pt x="152432" y="11092"/>
                    <a:pt x="152754" y="11039"/>
                    <a:pt x="153067" y="10952"/>
                  </a:cubicBezTo>
                  <a:cubicBezTo>
                    <a:pt x="173491" y="5352"/>
                    <a:pt x="194587" y="17370"/>
                    <a:pt x="200187" y="37793"/>
                  </a:cubicBezTo>
                  <a:cubicBezTo>
                    <a:pt x="200201" y="37845"/>
                    <a:pt x="200215" y="37898"/>
                    <a:pt x="200229" y="37951"/>
                  </a:cubicBezTo>
                  <a:cubicBezTo>
                    <a:pt x="200915" y="40511"/>
                    <a:pt x="203546" y="42031"/>
                    <a:pt x="206107" y="41346"/>
                  </a:cubicBezTo>
                  <a:cubicBezTo>
                    <a:pt x="207764" y="40902"/>
                    <a:pt x="209059" y="39608"/>
                    <a:pt x="209502" y="37951"/>
                  </a:cubicBezTo>
                  <a:cubicBezTo>
                    <a:pt x="215010" y="17502"/>
                    <a:pt x="236051" y="5390"/>
                    <a:pt x="256500" y="10897"/>
                  </a:cubicBezTo>
                  <a:cubicBezTo>
                    <a:pt x="256568" y="10915"/>
                    <a:pt x="256635" y="10933"/>
                    <a:pt x="256703" y="10952"/>
                  </a:cubicBezTo>
                  <a:cubicBezTo>
                    <a:pt x="257001" y="11034"/>
                    <a:pt x="257306" y="11086"/>
                    <a:pt x="257615" y="11106"/>
                  </a:cubicBezTo>
                  <a:cubicBezTo>
                    <a:pt x="270675" y="14758"/>
                    <a:pt x="296637" y="31649"/>
                    <a:pt x="334809" y="61340"/>
                  </a:cubicBezTo>
                  <a:cubicBezTo>
                    <a:pt x="351475" y="73174"/>
                    <a:pt x="369075" y="83636"/>
                    <a:pt x="387433" y="92624"/>
                  </a:cubicBezTo>
                  <a:cubicBezTo>
                    <a:pt x="387491" y="92658"/>
                    <a:pt x="387486" y="92696"/>
                    <a:pt x="387433" y="92715"/>
                  </a:cubicBezTo>
                  <a:cubicBezTo>
                    <a:pt x="385792" y="93195"/>
                    <a:pt x="384145" y="93618"/>
                    <a:pt x="382533" y="93987"/>
                  </a:cubicBezTo>
                  <a:cubicBezTo>
                    <a:pt x="369876" y="96901"/>
                    <a:pt x="352251" y="92365"/>
                    <a:pt x="333575" y="87570"/>
                  </a:cubicBezTo>
                  <a:cubicBezTo>
                    <a:pt x="315246" y="82085"/>
                    <a:pt x="296308" y="78889"/>
                    <a:pt x="277193" y="78057"/>
                  </a:cubicBezTo>
                  <a:cubicBezTo>
                    <a:pt x="263010" y="78057"/>
                    <a:pt x="247276" y="82910"/>
                    <a:pt x="233391" y="87177"/>
                  </a:cubicBezTo>
                  <a:cubicBezTo>
                    <a:pt x="224046" y="90629"/>
                    <a:pt x="214299" y="92877"/>
                    <a:pt x="204386" y="93867"/>
                  </a:cubicBezTo>
                  <a:cubicBezTo>
                    <a:pt x="194477" y="92879"/>
                    <a:pt x="184733" y="90634"/>
                    <a:pt x="175391" y="87186"/>
                  </a:cubicBezTo>
                  <a:cubicBezTo>
                    <a:pt x="161510" y="82910"/>
                    <a:pt x="145776" y="78067"/>
                    <a:pt x="131588" y="78067"/>
                  </a:cubicBezTo>
                  <a:cubicBezTo>
                    <a:pt x="112475" y="78899"/>
                    <a:pt x="93538" y="82094"/>
                    <a:pt x="75211" y="87580"/>
                  </a:cubicBezTo>
                  <a:cubicBezTo>
                    <a:pt x="56545" y="92379"/>
                    <a:pt x="38930" y="96910"/>
                    <a:pt x="26253" y="93997"/>
                  </a:cubicBezTo>
                  <a:cubicBezTo>
                    <a:pt x="24852" y="93675"/>
                    <a:pt x="23422" y="93291"/>
                    <a:pt x="21996" y="92893"/>
                  </a:cubicBezTo>
                  <a:cubicBezTo>
                    <a:pt x="21929" y="92893"/>
                    <a:pt x="21924" y="92835"/>
                    <a:pt x="21996" y="92807"/>
                  </a:cubicBezTo>
                  <a:cubicBezTo>
                    <a:pt x="40469" y="83769"/>
                    <a:pt x="58177" y="73245"/>
                    <a:pt x="74947" y="61340"/>
                  </a:cubicBezTo>
                  <a:close/>
                  <a:moveTo>
                    <a:pt x="308866" y="166228"/>
                  </a:moveTo>
                  <a:cubicBezTo>
                    <a:pt x="286154" y="179855"/>
                    <a:pt x="243969" y="194340"/>
                    <a:pt x="210544" y="194340"/>
                  </a:cubicBezTo>
                  <a:lnTo>
                    <a:pt x="199188" y="194340"/>
                  </a:lnTo>
                  <a:cubicBezTo>
                    <a:pt x="165762" y="194340"/>
                    <a:pt x="123578" y="179855"/>
                    <a:pt x="100865" y="166228"/>
                  </a:cubicBezTo>
                  <a:cubicBezTo>
                    <a:pt x="83341" y="155712"/>
                    <a:pt x="40317" y="119810"/>
                    <a:pt x="19553" y="102219"/>
                  </a:cubicBezTo>
                  <a:cubicBezTo>
                    <a:pt x="19462" y="102142"/>
                    <a:pt x="19481" y="102104"/>
                    <a:pt x="19601" y="102137"/>
                  </a:cubicBezTo>
                  <a:cubicBezTo>
                    <a:pt x="21108" y="102555"/>
                    <a:pt x="22620" y="103001"/>
                    <a:pt x="24113" y="103347"/>
                  </a:cubicBezTo>
                  <a:cubicBezTo>
                    <a:pt x="38992" y="106769"/>
                    <a:pt x="57749" y="101965"/>
                    <a:pt x="77587" y="96872"/>
                  </a:cubicBezTo>
                  <a:cubicBezTo>
                    <a:pt x="95132" y="91575"/>
                    <a:pt x="113269" y="88479"/>
                    <a:pt x="131579" y="87657"/>
                  </a:cubicBezTo>
                  <a:cubicBezTo>
                    <a:pt x="144317" y="87657"/>
                    <a:pt x="159321" y="92279"/>
                    <a:pt x="172554" y="96363"/>
                  </a:cubicBezTo>
                  <a:cubicBezTo>
                    <a:pt x="182796" y="100143"/>
                    <a:pt x="193499" y="102532"/>
                    <a:pt x="204376" y="103467"/>
                  </a:cubicBezTo>
                  <a:cubicBezTo>
                    <a:pt x="215252" y="102533"/>
                    <a:pt x="225953" y="100144"/>
                    <a:pt x="236194" y="96363"/>
                  </a:cubicBezTo>
                  <a:cubicBezTo>
                    <a:pt x="249431" y="92279"/>
                    <a:pt x="264430" y="87657"/>
                    <a:pt x="277169" y="87657"/>
                  </a:cubicBezTo>
                  <a:cubicBezTo>
                    <a:pt x="295479" y="88478"/>
                    <a:pt x="313615" y="91574"/>
                    <a:pt x="331161" y="96872"/>
                  </a:cubicBezTo>
                  <a:cubicBezTo>
                    <a:pt x="344941" y="101079"/>
                    <a:pt x="359170" y="103639"/>
                    <a:pt x="373552" y="104499"/>
                  </a:cubicBezTo>
                  <a:cubicBezTo>
                    <a:pt x="377280" y="104533"/>
                    <a:pt x="380999" y="104147"/>
                    <a:pt x="384640" y="103347"/>
                  </a:cubicBezTo>
                  <a:cubicBezTo>
                    <a:pt x="386622" y="102891"/>
                    <a:pt x="388623" y="102296"/>
                    <a:pt x="390625" y="101715"/>
                  </a:cubicBezTo>
                  <a:cubicBezTo>
                    <a:pt x="390745" y="101681"/>
                    <a:pt x="390769" y="101715"/>
                    <a:pt x="390673" y="101797"/>
                  </a:cubicBezTo>
                  <a:cubicBezTo>
                    <a:pt x="370111" y="119229"/>
                    <a:pt x="326539" y="155626"/>
                    <a:pt x="308866" y="166228"/>
                  </a:cubicBezTo>
                  <a:close/>
                </a:path>
              </a:pathLst>
            </a:custGeom>
            <a:solidFill>
              <a:schemeClr val="bg1"/>
            </a:solidFill>
            <a:ln w="6350" cap="flat">
              <a:solidFill>
                <a:schemeClr val="bg1"/>
              </a:solidFill>
              <a:prstDash val="solid"/>
              <a:miter/>
            </a:ln>
          </p:spPr>
          <p:txBody>
            <a:bodyPr rtlCol="0" anchor="ctr"/>
            <a:lstStyle/>
            <a:p>
              <a:endParaRPr lang="en-US" dirty="0"/>
            </a:p>
          </p:txBody>
        </p:sp>
      </p:grpSp>
      <p:grpSp>
        <p:nvGrpSpPr>
          <p:cNvPr id="78" name="Group 77">
            <a:extLst>
              <a:ext uri="{FF2B5EF4-FFF2-40B4-BE49-F238E27FC236}">
                <a16:creationId xmlns:a16="http://schemas.microsoft.com/office/drawing/2014/main" id="{6DF26A68-BE99-2A7D-E87C-23CE4F313FC7}"/>
              </a:ext>
            </a:extLst>
          </p:cNvPr>
          <p:cNvGrpSpPr/>
          <p:nvPr/>
        </p:nvGrpSpPr>
        <p:grpSpPr>
          <a:xfrm>
            <a:off x="736102" y="2094185"/>
            <a:ext cx="596530" cy="596530"/>
            <a:chOff x="736102" y="2094185"/>
            <a:chExt cx="596530" cy="596530"/>
          </a:xfrm>
        </p:grpSpPr>
        <p:sp>
          <p:nvSpPr>
            <p:cNvPr id="54" name="Oval 53">
              <a:extLst>
                <a:ext uri="{FF2B5EF4-FFF2-40B4-BE49-F238E27FC236}">
                  <a16:creationId xmlns:a16="http://schemas.microsoft.com/office/drawing/2014/main" id="{1CEBA511-071D-C3B9-7DF7-975447885B1D}"/>
                </a:ext>
              </a:extLst>
            </p:cNvPr>
            <p:cNvSpPr/>
            <p:nvPr/>
          </p:nvSpPr>
          <p:spPr bwMode="auto">
            <a:xfrm>
              <a:off x="736102" y="2094185"/>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0" name="Graphic 69" descr="Brain in head outline">
              <a:extLst>
                <a:ext uri="{FF2B5EF4-FFF2-40B4-BE49-F238E27FC236}">
                  <a16:creationId xmlns:a16="http://schemas.microsoft.com/office/drawing/2014/main" id="{659BADD1-D9BB-3D88-B5D0-140B08ABFB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2251" y="2170777"/>
              <a:ext cx="430212" cy="430212"/>
            </a:xfrm>
            <a:prstGeom prst="rect">
              <a:avLst/>
            </a:prstGeom>
          </p:spPr>
        </p:pic>
      </p:grpSp>
      <p:grpSp>
        <p:nvGrpSpPr>
          <p:cNvPr id="77" name="Group 76">
            <a:extLst>
              <a:ext uri="{FF2B5EF4-FFF2-40B4-BE49-F238E27FC236}">
                <a16:creationId xmlns:a16="http://schemas.microsoft.com/office/drawing/2014/main" id="{56B3CF56-1AD4-8076-0485-B4DA3385175C}"/>
              </a:ext>
            </a:extLst>
          </p:cNvPr>
          <p:cNvGrpSpPr/>
          <p:nvPr/>
        </p:nvGrpSpPr>
        <p:grpSpPr>
          <a:xfrm>
            <a:off x="736102" y="1380954"/>
            <a:ext cx="596530" cy="596530"/>
            <a:chOff x="736102" y="1380954"/>
            <a:chExt cx="596530" cy="596530"/>
          </a:xfrm>
        </p:grpSpPr>
        <p:sp>
          <p:nvSpPr>
            <p:cNvPr id="29" name="Oval 28">
              <a:extLst>
                <a:ext uri="{FF2B5EF4-FFF2-40B4-BE49-F238E27FC236}">
                  <a16:creationId xmlns:a16="http://schemas.microsoft.com/office/drawing/2014/main" id="{C3C4970F-7E39-7EAA-3FBC-DECEFB42C031}"/>
                </a:ext>
              </a:extLst>
            </p:cNvPr>
            <p:cNvSpPr/>
            <p:nvPr/>
          </p:nvSpPr>
          <p:spPr bwMode="auto">
            <a:xfrm>
              <a:off x="736102" y="1380954"/>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1" name="Graphic 70" descr="Heart organ outline">
              <a:extLst>
                <a:ext uri="{FF2B5EF4-FFF2-40B4-BE49-F238E27FC236}">
                  <a16:creationId xmlns:a16="http://schemas.microsoft.com/office/drawing/2014/main" id="{A1BBCC4D-D2BE-6E4D-1291-4592A421DD8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6794" y="1454872"/>
              <a:ext cx="428185" cy="428185"/>
            </a:xfrm>
            <a:prstGeom prst="rect">
              <a:avLst/>
            </a:prstGeom>
          </p:spPr>
        </p:pic>
      </p:grpSp>
      <p:grpSp>
        <p:nvGrpSpPr>
          <p:cNvPr id="81" name="Group 80">
            <a:extLst>
              <a:ext uri="{FF2B5EF4-FFF2-40B4-BE49-F238E27FC236}">
                <a16:creationId xmlns:a16="http://schemas.microsoft.com/office/drawing/2014/main" id="{4FC9151D-AC92-AEAA-0ECF-0E6935D5A810}"/>
              </a:ext>
            </a:extLst>
          </p:cNvPr>
          <p:cNvGrpSpPr/>
          <p:nvPr/>
        </p:nvGrpSpPr>
        <p:grpSpPr>
          <a:xfrm>
            <a:off x="736102" y="4233878"/>
            <a:ext cx="596530" cy="596530"/>
            <a:chOff x="736102" y="4233878"/>
            <a:chExt cx="596530" cy="596530"/>
          </a:xfrm>
        </p:grpSpPr>
        <p:sp>
          <p:nvSpPr>
            <p:cNvPr id="63" name="Oval 62">
              <a:extLst>
                <a:ext uri="{FF2B5EF4-FFF2-40B4-BE49-F238E27FC236}">
                  <a16:creationId xmlns:a16="http://schemas.microsoft.com/office/drawing/2014/main" id="{982B8892-CADC-5317-A1BC-F5943CBB94A9}"/>
                </a:ext>
              </a:extLst>
            </p:cNvPr>
            <p:cNvSpPr/>
            <p:nvPr/>
          </p:nvSpPr>
          <p:spPr bwMode="auto">
            <a:xfrm>
              <a:off x="736102" y="4233878"/>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2" name="Graphic 71" descr="Cancer outline">
              <a:extLst>
                <a:ext uri="{FF2B5EF4-FFF2-40B4-BE49-F238E27FC236}">
                  <a16:creationId xmlns:a16="http://schemas.microsoft.com/office/drawing/2014/main" id="{C5B54D95-2A36-1077-15F7-1FB44BB07E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1152" y="4295753"/>
              <a:ext cx="466430" cy="466430"/>
            </a:xfrm>
            <a:prstGeom prst="rect">
              <a:avLst/>
            </a:prstGeom>
          </p:spPr>
        </p:pic>
      </p:grpSp>
      <p:grpSp>
        <p:nvGrpSpPr>
          <p:cNvPr id="80" name="Group 79">
            <a:extLst>
              <a:ext uri="{FF2B5EF4-FFF2-40B4-BE49-F238E27FC236}">
                <a16:creationId xmlns:a16="http://schemas.microsoft.com/office/drawing/2014/main" id="{4569FD2C-0793-8A48-A861-799446202811}"/>
              </a:ext>
            </a:extLst>
          </p:cNvPr>
          <p:cNvGrpSpPr/>
          <p:nvPr/>
        </p:nvGrpSpPr>
        <p:grpSpPr>
          <a:xfrm>
            <a:off x="736102" y="3520647"/>
            <a:ext cx="596530" cy="596530"/>
            <a:chOff x="736102" y="3520647"/>
            <a:chExt cx="596530" cy="596530"/>
          </a:xfrm>
        </p:grpSpPr>
        <p:sp>
          <p:nvSpPr>
            <p:cNvPr id="60" name="Oval 59">
              <a:extLst>
                <a:ext uri="{FF2B5EF4-FFF2-40B4-BE49-F238E27FC236}">
                  <a16:creationId xmlns:a16="http://schemas.microsoft.com/office/drawing/2014/main" id="{417E806C-9E63-D7A6-E0F1-86E464F4BDAC}"/>
                </a:ext>
              </a:extLst>
            </p:cNvPr>
            <p:cNvSpPr/>
            <p:nvPr/>
          </p:nvSpPr>
          <p:spPr bwMode="auto">
            <a:xfrm>
              <a:off x="736102" y="3520647"/>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4" name="Graphic 73" descr="Lungs with virus outline">
              <a:extLst>
                <a:ext uri="{FF2B5EF4-FFF2-40B4-BE49-F238E27FC236}">
                  <a16:creationId xmlns:a16="http://schemas.microsoft.com/office/drawing/2014/main" id="{07468C1A-3D87-E04F-9484-531BBA7868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6391" y="3589078"/>
              <a:ext cx="415953" cy="415953"/>
            </a:xfrm>
            <a:prstGeom prst="rect">
              <a:avLst/>
            </a:prstGeom>
          </p:spPr>
        </p:pic>
      </p:grpSp>
      <p:grpSp>
        <p:nvGrpSpPr>
          <p:cNvPr id="79" name="Group 78">
            <a:extLst>
              <a:ext uri="{FF2B5EF4-FFF2-40B4-BE49-F238E27FC236}">
                <a16:creationId xmlns:a16="http://schemas.microsoft.com/office/drawing/2014/main" id="{25C90C68-B741-F1EF-E5FF-800A514824C1}"/>
              </a:ext>
            </a:extLst>
          </p:cNvPr>
          <p:cNvGrpSpPr/>
          <p:nvPr/>
        </p:nvGrpSpPr>
        <p:grpSpPr>
          <a:xfrm>
            <a:off x="736102" y="2807416"/>
            <a:ext cx="596530" cy="596530"/>
            <a:chOff x="736102" y="2807416"/>
            <a:chExt cx="596530" cy="596530"/>
          </a:xfrm>
        </p:grpSpPr>
        <p:sp>
          <p:nvSpPr>
            <p:cNvPr id="57" name="Oval 56">
              <a:extLst>
                <a:ext uri="{FF2B5EF4-FFF2-40B4-BE49-F238E27FC236}">
                  <a16:creationId xmlns:a16="http://schemas.microsoft.com/office/drawing/2014/main" id="{3B842F9D-3473-6B74-151D-B307234FDF75}"/>
                </a:ext>
              </a:extLst>
            </p:cNvPr>
            <p:cNvSpPr/>
            <p:nvPr/>
          </p:nvSpPr>
          <p:spPr bwMode="auto">
            <a:xfrm>
              <a:off x="736102" y="2807416"/>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5" name="Graphic 74" descr="Medicine outline">
              <a:extLst>
                <a:ext uri="{FF2B5EF4-FFF2-40B4-BE49-F238E27FC236}">
                  <a16:creationId xmlns:a16="http://schemas.microsoft.com/office/drawing/2014/main" id="{4A1AFE09-5E1A-9073-2434-E1B0C2C0E0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37658" y="2886945"/>
              <a:ext cx="428212" cy="428212"/>
            </a:xfrm>
            <a:prstGeom prst="rect">
              <a:avLst/>
            </a:prstGeom>
          </p:spPr>
        </p:pic>
      </p:grpSp>
      <p:grpSp>
        <p:nvGrpSpPr>
          <p:cNvPr id="82" name="Group 81">
            <a:extLst>
              <a:ext uri="{FF2B5EF4-FFF2-40B4-BE49-F238E27FC236}">
                <a16:creationId xmlns:a16="http://schemas.microsoft.com/office/drawing/2014/main" id="{0D1BFCBA-0E5E-D7BD-1A59-BC2273DD917A}"/>
              </a:ext>
            </a:extLst>
          </p:cNvPr>
          <p:cNvGrpSpPr/>
          <p:nvPr/>
        </p:nvGrpSpPr>
        <p:grpSpPr>
          <a:xfrm>
            <a:off x="736102" y="4947109"/>
            <a:ext cx="596530" cy="596530"/>
            <a:chOff x="736102" y="4947109"/>
            <a:chExt cx="596530" cy="596530"/>
          </a:xfrm>
        </p:grpSpPr>
        <p:sp>
          <p:nvSpPr>
            <p:cNvPr id="66" name="Oval 65">
              <a:extLst>
                <a:ext uri="{FF2B5EF4-FFF2-40B4-BE49-F238E27FC236}">
                  <a16:creationId xmlns:a16="http://schemas.microsoft.com/office/drawing/2014/main" id="{2D859C43-4989-2DDA-0F6A-F96FA29FB7EC}"/>
                </a:ext>
              </a:extLst>
            </p:cNvPr>
            <p:cNvSpPr/>
            <p:nvPr/>
          </p:nvSpPr>
          <p:spPr bwMode="auto">
            <a:xfrm>
              <a:off x="736102" y="4947109"/>
              <a:ext cx="596530" cy="596530"/>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76" name="Graphic 25" descr="Bone outline">
              <a:extLst>
                <a:ext uri="{FF2B5EF4-FFF2-40B4-BE49-F238E27FC236}">
                  <a16:creationId xmlns:a16="http://schemas.microsoft.com/office/drawing/2014/main" id="{974441B1-5F38-0DFF-8767-9EF3E797E150}"/>
                </a:ext>
              </a:extLst>
            </p:cNvPr>
            <p:cNvSpPr/>
            <p:nvPr/>
          </p:nvSpPr>
          <p:spPr>
            <a:xfrm>
              <a:off x="857841" y="5069002"/>
              <a:ext cx="353052" cy="352744"/>
            </a:xfrm>
            <a:custGeom>
              <a:avLst/>
              <a:gdLst>
                <a:gd name="connsiteX0" fmla="*/ 361786 w 376962"/>
                <a:gd name="connsiteY0" fmla="*/ 67921 h 376633"/>
                <a:gd name="connsiteX1" fmla="*/ 327702 w 376962"/>
                <a:gd name="connsiteY1" fmla="*/ 54226 h 376633"/>
                <a:gd name="connsiteX2" fmla="*/ 326668 w 376962"/>
                <a:gd name="connsiteY2" fmla="*/ 54226 h 376633"/>
                <a:gd name="connsiteX3" fmla="*/ 322436 w 376962"/>
                <a:gd name="connsiteY3" fmla="*/ 54379 h 376633"/>
                <a:gd name="connsiteX4" fmla="*/ 322732 w 376962"/>
                <a:gd name="connsiteY4" fmla="*/ 49157 h 376633"/>
                <a:gd name="connsiteX5" fmla="*/ 273698 w 376962"/>
                <a:gd name="connsiteY5" fmla="*/ 0 h 376633"/>
                <a:gd name="connsiteX6" fmla="*/ 273353 w 376962"/>
                <a:gd name="connsiteY6" fmla="*/ 0 h 376633"/>
                <a:gd name="connsiteX7" fmla="*/ 224188 w 376962"/>
                <a:gd name="connsiteY7" fmla="*/ 49357 h 376633"/>
                <a:gd name="connsiteX8" fmla="*/ 237737 w 376962"/>
                <a:gd name="connsiteY8" fmla="*/ 83192 h 376633"/>
                <a:gd name="connsiteX9" fmla="*/ 83339 w 376962"/>
                <a:gd name="connsiteY9" fmla="*/ 237570 h 376633"/>
                <a:gd name="connsiteX10" fmla="*/ 13690 w 376962"/>
                <a:gd name="connsiteY10" fmla="*/ 239063 h 376633"/>
                <a:gd name="connsiteX11" fmla="*/ 15183 w 376962"/>
                <a:gd name="connsiteY11" fmla="*/ 308713 h 376633"/>
                <a:gd name="connsiteX12" fmla="*/ 49255 w 376962"/>
                <a:gd name="connsiteY12" fmla="*/ 322402 h 376633"/>
                <a:gd name="connsiteX13" fmla="*/ 49329 w 376962"/>
                <a:gd name="connsiteY13" fmla="*/ 322402 h 376633"/>
                <a:gd name="connsiteX14" fmla="*/ 54516 w 376962"/>
                <a:gd name="connsiteY14" fmla="*/ 322107 h 376633"/>
                <a:gd name="connsiteX15" fmla="*/ 54221 w 376962"/>
                <a:gd name="connsiteY15" fmla="*/ 327328 h 376633"/>
                <a:gd name="connsiteX16" fmla="*/ 103437 w 376962"/>
                <a:gd name="connsiteY16" fmla="*/ 376634 h 376633"/>
                <a:gd name="connsiteX17" fmla="*/ 103452 w 376962"/>
                <a:gd name="connsiteY17" fmla="*/ 376634 h 376633"/>
                <a:gd name="connsiteX18" fmla="*/ 103492 w 376962"/>
                <a:gd name="connsiteY18" fmla="*/ 376634 h 376633"/>
                <a:gd name="connsiteX19" fmla="*/ 152760 w 376962"/>
                <a:gd name="connsiteY19" fmla="*/ 327380 h 376633"/>
                <a:gd name="connsiteX20" fmla="*/ 139216 w 376962"/>
                <a:gd name="connsiteY20" fmla="*/ 293447 h 376633"/>
                <a:gd name="connsiteX21" fmla="*/ 293614 w 376962"/>
                <a:gd name="connsiteY21" fmla="*/ 139049 h 376633"/>
                <a:gd name="connsiteX22" fmla="*/ 363266 w 376962"/>
                <a:gd name="connsiteY22" fmla="*/ 137568 h 376633"/>
                <a:gd name="connsiteX23" fmla="*/ 361786 w 376962"/>
                <a:gd name="connsiteY23" fmla="*/ 67916 h 376633"/>
                <a:gd name="connsiteX24" fmla="*/ 356160 w 376962"/>
                <a:gd name="connsiteY24" fmla="*/ 130753 h 376633"/>
                <a:gd name="connsiteX25" fmla="*/ 326151 w 376962"/>
                <a:gd name="connsiteY25" fmla="*/ 142871 h 376633"/>
                <a:gd name="connsiteX26" fmla="*/ 299441 w 376962"/>
                <a:gd name="connsiteY26" fmla="*/ 130994 h 376633"/>
                <a:gd name="connsiteX27" fmla="*/ 293466 w 376962"/>
                <a:gd name="connsiteY27" fmla="*/ 125256 h 376633"/>
                <a:gd name="connsiteX28" fmla="*/ 286648 w 376962"/>
                <a:gd name="connsiteY28" fmla="*/ 132073 h 376633"/>
                <a:gd name="connsiteX29" fmla="*/ 132245 w 376962"/>
                <a:gd name="connsiteY29" fmla="*/ 286476 h 376633"/>
                <a:gd name="connsiteX30" fmla="*/ 125452 w 376962"/>
                <a:gd name="connsiteY30" fmla="*/ 293269 h 376633"/>
                <a:gd name="connsiteX31" fmla="*/ 131423 w 376962"/>
                <a:gd name="connsiteY31" fmla="*/ 299550 h 376633"/>
                <a:gd name="connsiteX32" fmla="*/ 142383 w 376962"/>
                <a:gd name="connsiteY32" fmla="*/ 320895 h 376633"/>
                <a:gd name="connsiteX33" fmla="*/ 109674 w 376962"/>
                <a:gd name="connsiteY33" fmla="*/ 366019 h 376633"/>
                <a:gd name="connsiteX34" fmla="*/ 64549 w 376962"/>
                <a:gd name="connsiteY34" fmla="*/ 333310 h 376633"/>
                <a:gd name="connsiteX35" fmla="*/ 64058 w 376962"/>
                <a:gd name="connsiteY35" fmla="*/ 327328 h 376633"/>
                <a:gd name="connsiteX36" fmla="*/ 64290 w 376962"/>
                <a:gd name="connsiteY36" fmla="*/ 323235 h 376633"/>
                <a:gd name="connsiteX37" fmla="*/ 65694 w 376962"/>
                <a:gd name="connsiteY37" fmla="*/ 310979 h 376633"/>
                <a:gd name="connsiteX38" fmla="*/ 65650 w 376962"/>
                <a:gd name="connsiteY38" fmla="*/ 310925 h 376633"/>
                <a:gd name="connsiteX39" fmla="*/ 65640 w 376962"/>
                <a:gd name="connsiteY39" fmla="*/ 310925 h 376633"/>
                <a:gd name="connsiteX40" fmla="*/ 53384 w 376962"/>
                <a:gd name="connsiteY40" fmla="*/ 312328 h 376633"/>
                <a:gd name="connsiteX41" fmla="*/ 48891 w 376962"/>
                <a:gd name="connsiteY41" fmla="*/ 312555 h 376633"/>
                <a:gd name="connsiteX42" fmla="*/ 28044 w 376962"/>
                <a:gd name="connsiteY42" fmla="*/ 306417 h 376633"/>
                <a:gd name="connsiteX43" fmla="*/ 15883 w 376962"/>
                <a:gd name="connsiteY43" fmla="*/ 252028 h 376633"/>
                <a:gd name="connsiteX44" fmla="*/ 50792 w 376962"/>
                <a:gd name="connsiteY44" fmla="*/ 233767 h 376633"/>
                <a:gd name="connsiteX45" fmla="*/ 77497 w 376962"/>
                <a:gd name="connsiteY45" fmla="*/ 245644 h 376633"/>
                <a:gd name="connsiteX46" fmla="*/ 83487 w 376962"/>
                <a:gd name="connsiteY46" fmla="*/ 251363 h 376633"/>
                <a:gd name="connsiteX47" fmla="*/ 90304 w 376962"/>
                <a:gd name="connsiteY47" fmla="*/ 244541 h 376633"/>
                <a:gd name="connsiteX48" fmla="*/ 244708 w 376962"/>
                <a:gd name="connsiteY48" fmla="*/ 90157 h 376633"/>
                <a:gd name="connsiteX49" fmla="*/ 251501 w 376962"/>
                <a:gd name="connsiteY49" fmla="*/ 83384 h 376633"/>
                <a:gd name="connsiteX50" fmla="*/ 245530 w 376962"/>
                <a:gd name="connsiteY50" fmla="*/ 77098 h 376633"/>
                <a:gd name="connsiteX51" fmla="*/ 234575 w 376962"/>
                <a:gd name="connsiteY51" fmla="*/ 55783 h 376633"/>
                <a:gd name="connsiteX52" fmla="*/ 267053 w 376962"/>
                <a:gd name="connsiteY52" fmla="*/ 10398 h 376633"/>
                <a:gd name="connsiteX53" fmla="*/ 273373 w 376962"/>
                <a:gd name="connsiteY53" fmla="*/ 9867 h 376633"/>
                <a:gd name="connsiteX54" fmla="*/ 273466 w 376962"/>
                <a:gd name="connsiteY54" fmla="*/ 9867 h 376633"/>
                <a:gd name="connsiteX55" fmla="*/ 312875 w 376962"/>
                <a:gd name="connsiteY55" fmla="*/ 49172 h 376633"/>
                <a:gd name="connsiteX56" fmla="*/ 312643 w 376962"/>
                <a:gd name="connsiteY56" fmla="*/ 53271 h 376633"/>
                <a:gd name="connsiteX57" fmla="*/ 312303 w 376962"/>
                <a:gd name="connsiteY57" fmla="*/ 56226 h 376633"/>
                <a:gd name="connsiteX58" fmla="*/ 306239 w 376962"/>
                <a:gd name="connsiteY58" fmla="*/ 58246 h 376633"/>
                <a:gd name="connsiteX59" fmla="*/ 305156 w 376962"/>
                <a:gd name="connsiteY59" fmla="*/ 58611 h 376633"/>
                <a:gd name="connsiteX60" fmla="*/ 300609 w 376962"/>
                <a:gd name="connsiteY60" fmla="*/ 60724 h 376633"/>
                <a:gd name="connsiteX61" fmla="*/ 298656 w 376962"/>
                <a:gd name="connsiteY61" fmla="*/ 67411 h 376633"/>
                <a:gd name="connsiteX62" fmla="*/ 305343 w 376962"/>
                <a:gd name="connsiteY62" fmla="*/ 69364 h 376633"/>
                <a:gd name="connsiteX63" fmla="*/ 308525 w 376962"/>
                <a:gd name="connsiteY63" fmla="*/ 67886 h 376633"/>
                <a:gd name="connsiteX64" fmla="*/ 309614 w 376962"/>
                <a:gd name="connsiteY64" fmla="*/ 67517 h 376633"/>
                <a:gd name="connsiteX65" fmla="*/ 320727 w 376962"/>
                <a:gd name="connsiteY65" fmla="*/ 64532 h 376633"/>
                <a:gd name="connsiteX66" fmla="*/ 320988 w 376962"/>
                <a:gd name="connsiteY66" fmla="*/ 64492 h 376633"/>
                <a:gd name="connsiteX67" fmla="*/ 323550 w 376962"/>
                <a:gd name="connsiteY67" fmla="*/ 64202 h 376633"/>
                <a:gd name="connsiteX68" fmla="*/ 327466 w 376962"/>
                <a:gd name="connsiteY68" fmla="*/ 64029 h 376633"/>
                <a:gd name="connsiteX69" fmla="*/ 327604 w 376962"/>
                <a:gd name="connsiteY69" fmla="*/ 64029 h 376633"/>
                <a:gd name="connsiteX70" fmla="*/ 344185 w 376962"/>
                <a:gd name="connsiteY70" fmla="*/ 67596 h 376633"/>
                <a:gd name="connsiteX71" fmla="*/ 367101 w 376962"/>
                <a:gd name="connsiteY71" fmla="*/ 102689 h 376633"/>
                <a:gd name="connsiteX72" fmla="*/ 356160 w 376962"/>
                <a:gd name="connsiteY72" fmla="*/ 130753 h 3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76962" h="376633">
                  <a:moveTo>
                    <a:pt x="361786" y="67921"/>
                  </a:moveTo>
                  <a:cubicBezTo>
                    <a:pt x="352615" y="59133"/>
                    <a:pt x="340404" y="54226"/>
                    <a:pt x="327702" y="54226"/>
                  </a:cubicBezTo>
                  <a:lnTo>
                    <a:pt x="326668" y="54226"/>
                  </a:lnTo>
                  <a:cubicBezTo>
                    <a:pt x="325505" y="54226"/>
                    <a:pt x="323584" y="54226"/>
                    <a:pt x="322436" y="54379"/>
                  </a:cubicBezTo>
                  <a:cubicBezTo>
                    <a:pt x="322633" y="52646"/>
                    <a:pt x="322732" y="50902"/>
                    <a:pt x="322732" y="49157"/>
                  </a:cubicBezTo>
                  <a:cubicBezTo>
                    <a:pt x="322675" y="22080"/>
                    <a:pt x="300775" y="124"/>
                    <a:pt x="273698" y="0"/>
                  </a:cubicBezTo>
                  <a:lnTo>
                    <a:pt x="273353" y="0"/>
                  </a:lnTo>
                  <a:cubicBezTo>
                    <a:pt x="246147" y="53"/>
                    <a:pt x="224135" y="22151"/>
                    <a:pt x="224188" y="49357"/>
                  </a:cubicBezTo>
                  <a:cubicBezTo>
                    <a:pt x="224213" y="61952"/>
                    <a:pt x="229061" y="74060"/>
                    <a:pt x="237737" y="83192"/>
                  </a:cubicBezTo>
                  <a:lnTo>
                    <a:pt x="83339" y="237570"/>
                  </a:lnTo>
                  <a:cubicBezTo>
                    <a:pt x="63694" y="218750"/>
                    <a:pt x="32511" y="219418"/>
                    <a:pt x="13690" y="239063"/>
                  </a:cubicBezTo>
                  <a:cubicBezTo>
                    <a:pt x="-5131" y="258709"/>
                    <a:pt x="-4463" y="289892"/>
                    <a:pt x="15183" y="308713"/>
                  </a:cubicBezTo>
                  <a:cubicBezTo>
                    <a:pt x="24352" y="317496"/>
                    <a:pt x="36558" y="322401"/>
                    <a:pt x="49255" y="322402"/>
                  </a:cubicBezTo>
                  <a:lnTo>
                    <a:pt x="49329" y="322402"/>
                  </a:lnTo>
                  <a:cubicBezTo>
                    <a:pt x="51063" y="322402"/>
                    <a:pt x="52794" y="322304"/>
                    <a:pt x="54516" y="322107"/>
                  </a:cubicBezTo>
                  <a:cubicBezTo>
                    <a:pt x="54319" y="323840"/>
                    <a:pt x="54221" y="325584"/>
                    <a:pt x="54221" y="327328"/>
                  </a:cubicBezTo>
                  <a:cubicBezTo>
                    <a:pt x="54196" y="354534"/>
                    <a:pt x="76231" y="376609"/>
                    <a:pt x="103437" y="376634"/>
                  </a:cubicBezTo>
                  <a:cubicBezTo>
                    <a:pt x="103442" y="376634"/>
                    <a:pt x="103447" y="376634"/>
                    <a:pt x="103452" y="376634"/>
                  </a:cubicBezTo>
                  <a:lnTo>
                    <a:pt x="103492" y="376634"/>
                  </a:lnTo>
                  <a:cubicBezTo>
                    <a:pt x="130697" y="376638"/>
                    <a:pt x="152756" y="354586"/>
                    <a:pt x="152760" y="327380"/>
                  </a:cubicBezTo>
                  <a:cubicBezTo>
                    <a:pt x="152762" y="314751"/>
                    <a:pt x="147913" y="302603"/>
                    <a:pt x="139216" y="293447"/>
                  </a:cubicBezTo>
                  <a:lnTo>
                    <a:pt x="293614" y="139049"/>
                  </a:lnTo>
                  <a:cubicBezTo>
                    <a:pt x="313257" y="157874"/>
                    <a:pt x="344441" y="157211"/>
                    <a:pt x="363266" y="137568"/>
                  </a:cubicBezTo>
                  <a:cubicBezTo>
                    <a:pt x="382091" y="117926"/>
                    <a:pt x="381429" y="86741"/>
                    <a:pt x="361786" y="67916"/>
                  </a:cubicBezTo>
                  <a:close/>
                  <a:moveTo>
                    <a:pt x="356160" y="130753"/>
                  </a:moveTo>
                  <a:cubicBezTo>
                    <a:pt x="348374" y="138933"/>
                    <a:pt x="337434" y="143352"/>
                    <a:pt x="326151" y="142871"/>
                  </a:cubicBezTo>
                  <a:cubicBezTo>
                    <a:pt x="316097" y="142303"/>
                    <a:pt x="306597" y="138079"/>
                    <a:pt x="299441" y="130994"/>
                  </a:cubicBezTo>
                  <a:lnTo>
                    <a:pt x="293466" y="125256"/>
                  </a:lnTo>
                  <a:lnTo>
                    <a:pt x="286648" y="132073"/>
                  </a:lnTo>
                  <a:lnTo>
                    <a:pt x="132245" y="286476"/>
                  </a:lnTo>
                  <a:lnTo>
                    <a:pt x="125452" y="293269"/>
                  </a:lnTo>
                  <a:lnTo>
                    <a:pt x="131423" y="299550"/>
                  </a:lnTo>
                  <a:cubicBezTo>
                    <a:pt x="137142" y="305399"/>
                    <a:pt x="140961" y="312839"/>
                    <a:pt x="142383" y="320895"/>
                  </a:cubicBezTo>
                  <a:cubicBezTo>
                    <a:pt x="145811" y="342388"/>
                    <a:pt x="131167" y="362591"/>
                    <a:pt x="109674" y="366019"/>
                  </a:cubicBezTo>
                  <a:cubicBezTo>
                    <a:pt x="88181" y="369447"/>
                    <a:pt x="67978" y="354803"/>
                    <a:pt x="64549" y="333310"/>
                  </a:cubicBezTo>
                  <a:cubicBezTo>
                    <a:pt x="64234" y="331331"/>
                    <a:pt x="64070" y="329332"/>
                    <a:pt x="64058" y="327328"/>
                  </a:cubicBezTo>
                  <a:cubicBezTo>
                    <a:pt x="64059" y="325960"/>
                    <a:pt x="64136" y="324594"/>
                    <a:pt x="64290" y="323235"/>
                  </a:cubicBezTo>
                  <a:lnTo>
                    <a:pt x="65694" y="310979"/>
                  </a:lnTo>
                  <a:cubicBezTo>
                    <a:pt x="65697" y="310952"/>
                    <a:pt x="65677" y="310928"/>
                    <a:pt x="65650" y="310925"/>
                  </a:cubicBezTo>
                  <a:cubicBezTo>
                    <a:pt x="65646" y="310924"/>
                    <a:pt x="65643" y="310924"/>
                    <a:pt x="65640" y="310925"/>
                  </a:cubicBezTo>
                  <a:lnTo>
                    <a:pt x="53384" y="312328"/>
                  </a:lnTo>
                  <a:cubicBezTo>
                    <a:pt x="51892" y="312495"/>
                    <a:pt x="50392" y="312571"/>
                    <a:pt x="48891" y="312555"/>
                  </a:cubicBezTo>
                  <a:cubicBezTo>
                    <a:pt x="41500" y="312530"/>
                    <a:pt x="34269" y="310401"/>
                    <a:pt x="28044" y="306417"/>
                  </a:cubicBezTo>
                  <a:cubicBezTo>
                    <a:pt x="9666" y="294756"/>
                    <a:pt x="4222" y="270405"/>
                    <a:pt x="15883" y="252028"/>
                  </a:cubicBezTo>
                  <a:cubicBezTo>
                    <a:pt x="23424" y="240144"/>
                    <a:pt x="36730" y="233184"/>
                    <a:pt x="50792" y="233767"/>
                  </a:cubicBezTo>
                  <a:cubicBezTo>
                    <a:pt x="60845" y="234334"/>
                    <a:pt x="70344" y="238558"/>
                    <a:pt x="77497" y="245644"/>
                  </a:cubicBezTo>
                  <a:lnTo>
                    <a:pt x="83487" y="251363"/>
                  </a:lnTo>
                  <a:lnTo>
                    <a:pt x="90304" y="244541"/>
                  </a:lnTo>
                  <a:lnTo>
                    <a:pt x="244708" y="90157"/>
                  </a:lnTo>
                  <a:lnTo>
                    <a:pt x="251501" y="83384"/>
                  </a:lnTo>
                  <a:lnTo>
                    <a:pt x="245530" y="77098"/>
                  </a:lnTo>
                  <a:cubicBezTo>
                    <a:pt x="239818" y="71256"/>
                    <a:pt x="236000" y="63828"/>
                    <a:pt x="234575" y="55783"/>
                  </a:cubicBezTo>
                  <a:cubicBezTo>
                    <a:pt x="231011" y="34282"/>
                    <a:pt x="245551" y="13962"/>
                    <a:pt x="267053" y="10398"/>
                  </a:cubicBezTo>
                  <a:cubicBezTo>
                    <a:pt x="269142" y="10052"/>
                    <a:pt x="271255" y="9874"/>
                    <a:pt x="273373" y="9867"/>
                  </a:cubicBezTo>
                  <a:lnTo>
                    <a:pt x="273466" y="9867"/>
                  </a:lnTo>
                  <a:cubicBezTo>
                    <a:pt x="295175" y="9905"/>
                    <a:pt x="312780" y="27463"/>
                    <a:pt x="312875" y="49172"/>
                  </a:cubicBezTo>
                  <a:cubicBezTo>
                    <a:pt x="312874" y="50542"/>
                    <a:pt x="312797" y="51910"/>
                    <a:pt x="312643" y="53271"/>
                  </a:cubicBezTo>
                  <a:lnTo>
                    <a:pt x="312303" y="56226"/>
                  </a:lnTo>
                  <a:cubicBezTo>
                    <a:pt x="310241" y="56770"/>
                    <a:pt x="308216" y="57444"/>
                    <a:pt x="306239" y="58246"/>
                  </a:cubicBezTo>
                  <a:lnTo>
                    <a:pt x="305156" y="58611"/>
                  </a:lnTo>
                  <a:cubicBezTo>
                    <a:pt x="303595" y="59213"/>
                    <a:pt x="302076" y="59919"/>
                    <a:pt x="300609" y="60724"/>
                  </a:cubicBezTo>
                  <a:cubicBezTo>
                    <a:pt x="298223" y="62031"/>
                    <a:pt x="297348" y="65025"/>
                    <a:pt x="298656" y="67411"/>
                  </a:cubicBezTo>
                  <a:cubicBezTo>
                    <a:pt x="299963" y="69797"/>
                    <a:pt x="302957" y="70672"/>
                    <a:pt x="305343" y="69364"/>
                  </a:cubicBezTo>
                  <a:cubicBezTo>
                    <a:pt x="306373" y="68810"/>
                    <a:pt x="307436" y="68316"/>
                    <a:pt x="308525" y="67886"/>
                  </a:cubicBezTo>
                  <a:lnTo>
                    <a:pt x="309614" y="67517"/>
                  </a:lnTo>
                  <a:cubicBezTo>
                    <a:pt x="313174" y="66046"/>
                    <a:pt x="316909" y="65043"/>
                    <a:pt x="320727" y="64532"/>
                  </a:cubicBezTo>
                  <a:lnTo>
                    <a:pt x="320988" y="64492"/>
                  </a:lnTo>
                  <a:lnTo>
                    <a:pt x="323550" y="64202"/>
                  </a:lnTo>
                  <a:cubicBezTo>
                    <a:pt x="323821" y="64172"/>
                    <a:pt x="325624" y="64029"/>
                    <a:pt x="327466" y="64029"/>
                  </a:cubicBezTo>
                  <a:lnTo>
                    <a:pt x="327604" y="64029"/>
                  </a:lnTo>
                  <a:cubicBezTo>
                    <a:pt x="333330" y="63945"/>
                    <a:pt x="339000" y="65164"/>
                    <a:pt x="344185" y="67596"/>
                  </a:cubicBezTo>
                  <a:cubicBezTo>
                    <a:pt x="357876" y="73984"/>
                    <a:pt x="366757" y="87585"/>
                    <a:pt x="367101" y="102689"/>
                  </a:cubicBezTo>
                  <a:cubicBezTo>
                    <a:pt x="367343" y="113128"/>
                    <a:pt x="363404" y="123232"/>
                    <a:pt x="356160" y="130753"/>
                  </a:cubicBezTo>
                  <a:close/>
                </a:path>
              </a:pathLst>
            </a:custGeom>
            <a:solidFill>
              <a:schemeClr val="bg1"/>
            </a:solidFill>
            <a:ln w="5207" cap="flat">
              <a:solidFill>
                <a:schemeClr val="bg1"/>
              </a:solidFill>
              <a:prstDash val="solid"/>
              <a:miter/>
            </a:ln>
          </p:spPr>
          <p:txBody>
            <a:bodyPr rtlCol="0" anchor="ctr"/>
            <a:lstStyle/>
            <a:p>
              <a:endParaRPr lang="en-US" dirty="0"/>
            </a:p>
          </p:txBody>
        </p:sp>
      </p:grpSp>
    </p:spTree>
    <p:extLst>
      <p:ext uri="{BB962C8B-B14F-4D97-AF65-F5344CB8AC3E}">
        <p14:creationId xmlns:p14="http://schemas.microsoft.com/office/powerpoint/2010/main" val="331664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7"/>
                                        </p:tgtEl>
                                        <p:attrNameLst>
                                          <p:attrName>style.visibility</p:attrName>
                                        </p:attrNameLst>
                                      </p:cBhvr>
                                      <p:to>
                                        <p:strVal val="visible"/>
                                      </p:to>
                                    </p:set>
                                    <p:animEffect transition="in" filter="fade">
                                      <p:cBhvr>
                                        <p:cTn id="11" dur="500"/>
                                        <p:tgtEl>
                                          <p:spTgt spid="7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500"/>
                                        <p:tgtEl>
                                          <p:spTgt spid="53"/>
                                        </p:tgtEl>
                                      </p:cBhvr>
                                    </p:animEffect>
                                  </p:childTnLst>
                                </p:cTn>
                              </p:par>
                            </p:childTnLst>
                          </p:cTn>
                        </p:par>
                        <p:par>
                          <p:cTn id="24" fill="hold">
                            <p:stCondLst>
                              <p:cond delay="4000"/>
                            </p:stCondLst>
                            <p:childTnLst>
                              <p:par>
                                <p:cTn id="25" presetID="10" presetClass="entr" presetSubtype="0" fill="hold" nodeType="afterEffect">
                                  <p:stCondLst>
                                    <p:cond delay="500"/>
                                  </p:stCondLst>
                                  <p:childTnLst>
                                    <p:set>
                                      <p:cBhvr>
                                        <p:cTn id="26" dur="1" fill="hold">
                                          <p:stCondLst>
                                            <p:cond delay="0"/>
                                          </p:stCondLst>
                                        </p:cTn>
                                        <p:tgtEl>
                                          <p:spTgt spid="79"/>
                                        </p:tgtEl>
                                        <p:attrNameLst>
                                          <p:attrName>style.visibility</p:attrName>
                                        </p:attrNameLst>
                                      </p:cBhvr>
                                      <p:to>
                                        <p:strVal val="visible"/>
                                      </p:to>
                                    </p:set>
                                    <p:animEffect transition="in" filter="fade">
                                      <p:cBhvr>
                                        <p:cTn id="27" dur="500"/>
                                        <p:tgtEl>
                                          <p:spTgt spid="79"/>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500"/>
                            </p:stCondLst>
                            <p:childTnLst>
                              <p:par>
                                <p:cTn id="33" presetID="10" presetClass="entr" presetSubtype="0" fill="hold" nodeType="afterEffect">
                                  <p:stCondLst>
                                    <p:cond delay="50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500"/>
                                        <p:tgtEl>
                                          <p:spTgt spid="59"/>
                                        </p:tgtEl>
                                      </p:cBhvr>
                                    </p:animEffect>
                                  </p:childTnLst>
                                </p:cTn>
                              </p:par>
                            </p:childTnLst>
                          </p:cTn>
                        </p:par>
                        <p:par>
                          <p:cTn id="40" fill="hold">
                            <p:stCondLst>
                              <p:cond delay="7000"/>
                            </p:stCondLst>
                            <p:childTnLst>
                              <p:par>
                                <p:cTn id="41" presetID="10" presetClass="entr" presetSubtype="0" fill="hold" nodeType="afterEffect">
                                  <p:stCondLst>
                                    <p:cond delay="5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childTnLst>
                          </p:cTn>
                        </p:par>
                        <p:par>
                          <p:cTn id="44" fill="hold">
                            <p:stCondLst>
                              <p:cond delay="8000"/>
                            </p:stCondLst>
                            <p:childTnLst>
                              <p:par>
                                <p:cTn id="45" presetID="10"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par>
                          <p:cTn id="48" fill="hold">
                            <p:stCondLst>
                              <p:cond delay="8500"/>
                            </p:stCondLst>
                            <p:childTnLst>
                              <p:par>
                                <p:cTn id="49" presetID="10" presetClass="entr" presetSubtype="0" fill="hold" nodeType="afterEffect">
                                  <p:stCondLst>
                                    <p:cond delay="50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childTnLst>
                          </p:cTn>
                        </p:par>
                        <p:par>
                          <p:cTn id="56" fill="hold">
                            <p:stCondLst>
                              <p:cond delay="10000"/>
                            </p:stCondLst>
                            <p:childTnLst>
                              <p:par>
                                <p:cTn id="57" presetID="10" presetClass="entr" presetSubtype="0" fill="hold" nodeType="afterEffect">
                                  <p:stCondLst>
                                    <p:cond delay="50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500"/>
                                        <p:tgtEl>
                                          <p:spTgt spid="83"/>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11500"/>
                            </p:stCondLst>
                            <p:childTnLst>
                              <p:par>
                                <p:cTn id="65" presetID="10" presetClass="entr" presetSubtype="0" fill="hold" grpId="0" nodeType="afterEffect">
                                  <p:stCondLst>
                                    <p:cond delay="5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childTnLst>
                          </p:cTn>
                        </p:par>
                        <p:par>
                          <p:cTn id="68" fill="hold">
                            <p:stCondLst>
                              <p:cond delay="12500"/>
                            </p:stCondLst>
                            <p:childTnLst>
                              <p:par>
                                <p:cTn id="69" presetID="10" presetClass="entr" presetSubtype="0" fill="hold" nodeType="afterEffect">
                                  <p:stCondLst>
                                    <p:cond delay="500"/>
                                  </p:stCondLst>
                                  <p:childTnLst>
                                    <p:set>
                                      <p:cBhvr>
                                        <p:cTn id="70" dur="1" fill="hold">
                                          <p:stCondLst>
                                            <p:cond delay="0"/>
                                          </p:stCondLst>
                                        </p:cTn>
                                        <p:tgtEl>
                                          <p:spTgt spid="3">
                                            <p:txEl>
                                              <p:pRg st="0" end="0"/>
                                            </p:txEl>
                                          </p:spTgt>
                                        </p:tgtEl>
                                        <p:attrNameLst>
                                          <p:attrName>style.visibility</p:attrName>
                                        </p:attrNameLst>
                                      </p:cBhvr>
                                      <p:to>
                                        <p:strVal val="visible"/>
                                      </p:to>
                                    </p:set>
                                    <p:animEffect transition="in" filter="fade">
                                      <p:cBhvr>
                                        <p:cTn id="71" dur="500"/>
                                        <p:tgtEl>
                                          <p:spTgt spid="3">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fade">
                                      <p:cBhvr>
                                        <p:cTn id="76" dur="500"/>
                                        <p:tgtEl>
                                          <p:spTgt spid="3">
                                            <p:txEl>
                                              <p:pRg st="1" end="1"/>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3">
                                            <p:txEl>
                                              <p:pRg st="2" end="2"/>
                                            </p:txEl>
                                          </p:spTgt>
                                        </p:tgtEl>
                                        <p:attrNameLst>
                                          <p:attrName>style.visibility</p:attrName>
                                        </p:attrNameLst>
                                      </p:cBhvr>
                                      <p:to>
                                        <p:strVal val="visible"/>
                                      </p:to>
                                    </p:set>
                                    <p:animEffect transition="in" filter="fade">
                                      <p:cBhvr>
                                        <p:cTn id="81" dur="500"/>
                                        <p:tgtEl>
                                          <p:spTgt spid="3">
                                            <p:txEl>
                                              <p:pRg st="2" end="2"/>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fade">
                                      <p:cBhvr>
                                        <p:cTn id="86" dur="500"/>
                                        <p:tgtEl>
                                          <p:spTgt spid="3">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4" end="4"/>
                                            </p:txEl>
                                          </p:spTgt>
                                        </p:tgtEl>
                                        <p:attrNameLst>
                                          <p:attrName>style.visibility</p:attrName>
                                        </p:attrNameLst>
                                      </p:cBhvr>
                                      <p:to>
                                        <p:strVal val="visible"/>
                                      </p:to>
                                    </p:set>
                                    <p:animEffect transition="in" filter="fade">
                                      <p:cBhvr>
                                        <p:cTn id="91" dur="500"/>
                                        <p:tgtEl>
                                          <p:spTgt spid="3">
                                            <p:txEl>
                                              <p:pRg st="4" end="4"/>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
                                            <p:txEl>
                                              <p:pRg st="5" end="5"/>
                                            </p:txEl>
                                          </p:spTgt>
                                        </p:tgtEl>
                                        <p:attrNameLst>
                                          <p:attrName>style.visibility</p:attrName>
                                        </p:attrNameLst>
                                      </p:cBhvr>
                                      <p:to>
                                        <p:strVal val="visible"/>
                                      </p:to>
                                    </p:set>
                                    <p:animEffect transition="in" filter="fade">
                                      <p:cBhvr>
                                        <p:cTn id="96" dur="500"/>
                                        <p:tgtEl>
                                          <p:spTgt spid="3">
                                            <p:txEl>
                                              <p:pRg st="5" end="5"/>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
                                            <p:txEl>
                                              <p:pRg st="6" end="6"/>
                                            </p:txEl>
                                          </p:spTgt>
                                        </p:tgtEl>
                                        <p:attrNameLst>
                                          <p:attrName>style.visibility</p:attrName>
                                        </p:attrNameLst>
                                      </p:cBhvr>
                                      <p:to>
                                        <p:strVal val="visible"/>
                                      </p:to>
                                    </p:set>
                                    <p:animEffect transition="in" filter="fade">
                                      <p:cBhvr>
                                        <p:cTn id="101" dur="500"/>
                                        <p:tgtEl>
                                          <p:spTgt spid="3">
                                            <p:txEl>
                                              <p:pRg st="6" end="6"/>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
                                            <p:txEl>
                                              <p:pRg st="7" end="7"/>
                                            </p:txEl>
                                          </p:spTgt>
                                        </p:tgtEl>
                                        <p:attrNameLst>
                                          <p:attrName>style.visibility</p:attrName>
                                        </p:attrNameLst>
                                      </p:cBhvr>
                                      <p:to>
                                        <p:strVal val="visible"/>
                                      </p:to>
                                    </p:set>
                                    <p:animEffect transition="in" filter="fade">
                                      <p:cBhvr>
                                        <p:cTn id="10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27" grpId="0"/>
      <p:bldP spid="53" grpId="0"/>
      <p:bldP spid="56" grpId="0"/>
      <p:bldP spid="59" grpId="0"/>
      <p:bldP spid="62" grpId="0"/>
      <p:bldP spid="65"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a:xfrm>
            <a:off x="571500" y="259975"/>
            <a:ext cx="7962900" cy="1066800"/>
          </a:xfrm>
        </p:spPr>
        <p:txBody>
          <a:bodyPr/>
          <a:lstStyle/>
          <a:p>
            <a:r>
              <a:rPr lang="en-US" dirty="0">
                <a:latin typeface="Arial"/>
                <a:cs typeface="Arial"/>
              </a:rPr>
              <a:t>Smoking and mental illness</a:t>
            </a:r>
            <a:endParaRPr lang="en-US" dirty="0"/>
          </a:p>
        </p:txBody>
      </p:sp>
      <p:sp>
        <p:nvSpPr>
          <p:cNvPr id="3" name="Text Placeholder 2">
            <a:extLst>
              <a:ext uri="{FF2B5EF4-FFF2-40B4-BE49-F238E27FC236}">
                <a16:creationId xmlns:a16="http://schemas.microsoft.com/office/drawing/2014/main" id="{68C94F44-1B54-2A11-0969-5EFFAA9EC249}"/>
              </a:ext>
            </a:extLst>
          </p:cNvPr>
          <p:cNvSpPr>
            <a:spLocks noGrp="1"/>
          </p:cNvSpPr>
          <p:nvPr>
            <p:ph type="body" idx="12"/>
          </p:nvPr>
        </p:nvSpPr>
        <p:spPr>
          <a:xfrm>
            <a:off x="1566808" y="1521896"/>
            <a:ext cx="7962900" cy="1528610"/>
          </a:xfrm>
        </p:spPr>
        <p:txBody>
          <a:bodyPr/>
          <a:lstStyle/>
          <a:p>
            <a:pPr marL="342900" indent="-342900">
              <a:spcBef>
                <a:spcPts val="1200"/>
              </a:spcBef>
              <a:spcAft>
                <a:spcPts val="1200"/>
              </a:spcAft>
              <a:buFont typeface="Century Gothic" panose="020B0502020202020204" pitchFamily="34" charset="0"/>
              <a:buChar char="■"/>
              <a:tabLst>
                <a:tab pos="309563" algn="l"/>
              </a:tabLst>
            </a:pPr>
            <a:r>
              <a:rPr lang="en-US" sz="2000" b="1" dirty="0">
                <a:solidFill>
                  <a:schemeClr val="accent1"/>
                </a:solidFill>
                <a:latin typeface="Arial"/>
                <a:cs typeface="Arial"/>
              </a:rPr>
              <a:t>Smoking contributes to poor mental health</a:t>
            </a:r>
            <a:endParaRPr lang="en-US" dirty="0">
              <a:solidFill>
                <a:srgbClr val="414141"/>
              </a:solidFill>
            </a:endParaRPr>
          </a:p>
          <a:p>
            <a:pPr marL="634338" lvl="5" indent="-342900">
              <a:spcBef>
                <a:spcPts val="0"/>
              </a:spcBef>
              <a:spcAft>
                <a:spcPts val="0"/>
              </a:spcAft>
              <a:buFont typeface="Courier New" panose="02070309020205020404" pitchFamily="49" charset="0"/>
              <a:buChar char="o"/>
              <a:tabLst>
                <a:tab pos="309563" algn="l"/>
              </a:tabLst>
            </a:pPr>
            <a:r>
              <a:rPr lang="en-US" sz="1600" dirty="0">
                <a:latin typeface="Arial"/>
                <a:cs typeface="Arial"/>
              </a:rPr>
              <a:t>Higher rates of depression</a:t>
            </a:r>
            <a:r>
              <a:rPr lang="en-US" sz="1600" dirty="0"/>
              <a:t>, </a:t>
            </a:r>
            <a:r>
              <a:rPr lang="en-US" sz="1600" dirty="0">
                <a:latin typeface="Arial"/>
                <a:cs typeface="Arial"/>
              </a:rPr>
              <a:t>levels of anxiety, panic attacks and stress</a:t>
            </a:r>
          </a:p>
          <a:p>
            <a:pPr marL="634338" lvl="5" indent="-342900">
              <a:spcBef>
                <a:spcPts val="0"/>
              </a:spcBef>
              <a:spcAft>
                <a:spcPts val="0"/>
              </a:spcAft>
              <a:buFont typeface="Courier New" panose="02070309020205020404" pitchFamily="49" charset="0"/>
              <a:buChar char="o"/>
              <a:tabLst>
                <a:tab pos="309563" algn="l"/>
              </a:tabLst>
            </a:pPr>
            <a:r>
              <a:rPr lang="en-US" sz="1600" dirty="0">
                <a:latin typeface="Arial"/>
                <a:cs typeface="Arial"/>
              </a:rPr>
              <a:t>Longer time in hospital</a:t>
            </a:r>
            <a:endParaRPr lang="en-US" sz="1600" dirty="0">
              <a:cs typeface="Arial"/>
            </a:endParaRPr>
          </a:p>
          <a:p>
            <a:pPr marL="634338" lvl="5" indent="-342900">
              <a:spcBef>
                <a:spcPts val="0"/>
              </a:spcBef>
              <a:spcAft>
                <a:spcPts val="0"/>
              </a:spcAft>
              <a:buFont typeface="Courier New" panose="02070309020205020404" pitchFamily="49" charset="0"/>
              <a:buChar char="o"/>
              <a:tabLst>
                <a:tab pos="309563" algn="l"/>
              </a:tabLst>
            </a:pPr>
            <a:r>
              <a:rPr lang="en-US" sz="1600" dirty="0">
                <a:solidFill>
                  <a:srgbClr val="414141"/>
                </a:solidFill>
                <a:latin typeface="Arial"/>
                <a:cs typeface="Arial"/>
              </a:rPr>
              <a:t>More</a:t>
            </a:r>
            <a:r>
              <a:rPr lang="en-US" sz="1600" dirty="0">
                <a:latin typeface="Arial"/>
                <a:cs typeface="Arial"/>
              </a:rPr>
              <a:t> severe symptoms of psychosis</a:t>
            </a:r>
            <a:endParaRPr lang="en-US" sz="1600" dirty="0"/>
          </a:p>
        </p:txBody>
      </p:sp>
      <p:sp>
        <p:nvSpPr>
          <p:cNvPr id="8" name="Text Placeholder 2">
            <a:extLst>
              <a:ext uri="{FF2B5EF4-FFF2-40B4-BE49-F238E27FC236}">
                <a16:creationId xmlns:a16="http://schemas.microsoft.com/office/drawing/2014/main" id="{E32E5BF8-7D88-82C8-B95B-FE627CA1900C}"/>
              </a:ext>
            </a:extLst>
          </p:cNvPr>
          <p:cNvSpPr txBox="1">
            <a:spLocks/>
          </p:cNvSpPr>
          <p:nvPr/>
        </p:nvSpPr>
        <p:spPr bwMode="auto">
          <a:xfrm>
            <a:off x="1566808" y="3435474"/>
            <a:ext cx="7236367" cy="8078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rgbClr val="005EB8"/>
                </a:solidFill>
              </a:rPr>
              <a:t>Higher</a:t>
            </a:r>
            <a:r>
              <a:rPr lang="en-US" b="1" dirty="0">
                <a:solidFill>
                  <a:schemeClr val="accent1"/>
                </a:solidFill>
              </a:rPr>
              <a:t> doses of some psychotropic medications</a:t>
            </a:r>
            <a:r>
              <a:rPr lang="en-US" dirty="0"/>
              <a:t> (up to 50%)</a:t>
            </a:r>
          </a:p>
        </p:txBody>
      </p:sp>
      <p:sp>
        <p:nvSpPr>
          <p:cNvPr id="9" name="Text Placeholder 2">
            <a:extLst>
              <a:ext uri="{FF2B5EF4-FFF2-40B4-BE49-F238E27FC236}">
                <a16:creationId xmlns:a16="http://schemas.microsoft.com/office/drawing/2014/main" id="{913865C0-00B4-6FFA-288F-09D8BBF9FEBE}"/>
              </a:ext>
            </a:extLst>
          </p:cNvPr>
          <p:cNvSpPr txBox="1">
            <a:spLocks/>
          </p:cNvSpPr>
          <p:nvPr/>
        </p:nvSpPr>
        <p:spPr bwMode="auto">
          <a:xfrm>
            <a:off x="1644519" y="4202393"/>
            <a:ext cx="7306937" cy="8078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chemeClr val="accent1"/>
                </a:solidFill>
                <a:latin typeface="Arial"/>
                <a:cs typeface="Arial"/>
              </a:rPr>
              <a:t>Increased risk of psychosis and dementia and increases risk of an earlier age of onset of schizophrenia and depression</a:t>
            </a:r>
            <a:endParaRPr lang="en-US">
              <a:solidFill>
                <a:schemeClr val="accent1"/>
              </a:solidFill>
            </a:endParaRPr>
          </a:p>
        </p:txBody>
      </p:sp>
      <p:pic>
        <p:nvPicPr>
          <p:cNvPr id="5" name="Picture 4">
            <a:extLst>
              <a:ext uri="{FF2B5EF4-FFF2-40B4-BE49-F238E27FC236}">
                <a16:creationId xmlns:a16="http://schemas.microsoft.com/office/drawing/2014/main" id="{04254E8D-B355-8674-59DF-8DB2B2E58404}"/>
              </a:ext>
            </a:extLst>
          </p:cNvPr>
          <p:cNvPicPr>
            <a:picLocks noChangeAspect="1"/>
          </p:cNvPicPr>
          <p:nvPr/>
        </p:nvPicPr>
        <p:blipFill>
          <a:blip r:embed="rId3"/>
          <a:srcRect/>
          <a:stretch/>
        </p:blipFill>
        <p:spPr>
          <a:xfrm>
            <a:off x="337267" y="1489924"/>
            <a:ext cx="1190047" cy="1115797"/>
          </a:xfrm>
          <a:prstGeom prst="rect">
            <a:avLst/>
          </a:prstGeom>
          <a:effectLst>
            <a:outerShdw blurRad="254000" dist="63500" dir="5400000" algn="ctr" rotWithShape="0">
              <a:srgbClr val="000000">
                <a:alpha val="20000"/>
              </a:srgbClr>
            </a:outerShdw>
          </a:effectLst>
        </p:spPr>
      </p:pic>
      <p:pic>
        <p:nvPicPr>
          <p:cNvPr id="6" name="Picture 5">
            <a:extLst>
              <a:ext uri="{FF2B5EF4-FFF2-40B4-BE49-F238E27FC236}">
                <a16:creationId xmlns:a16="http://schemas.microsoft.com/office/drawing/2014/main" id="{C512511A-9435-4296-173C-453B3DE41F21}"/>
              </a:ext>
            </a:extLst>
          </p:cNvPr>
          <p:cNvPicPr>
            <a:picLocks noChangeAspect="1"/>
          </p:cNvPicPr>
          <p:nvPr/>
        </p:nvPicPr>
        <p:blipFill>
          <a:blip r:embed="rId4"/>
          <a:srcRect/>
          <a:stretch/>
        </p:blipFill>
        <p:spPr>
          <a:xfrm>
            <a:off x="382009" y="2625006"/>
            <a:ext cx="1145305" cy="1145305"/>
          </a:xfrm>
          <a:prstGeom prst="rect">
            <a:avLst/>
          </a:prstGeom>
          <a:effectLst>
            <a:outerShdw blurRad="254000" dist="63500" dir="5400000" algn="ctr" rotWithShape="0">
              <a:srgbClr val="000000">
                <a:alpha val="20000"/>
              </a:srgbClr>
            </a:outerShdw>
          </a:effectLst>
        </p:spPr>
      </p:pic>
      <p:pic>
        <p:nvPicPr>
          <p:cNvPr id="7" name="Picture 6">
            <a:extLst>
              <a:ext uri="{FF2B5EF4-FFF2-40B4-BE49-F238E27FC236}">
                <a16:creationId xmlns:a16="http://schemas.microsoft.com/office/drawing/2014/main" id="{EDAF3983-D8C2-CA6F-3F8E-AD9B54750D86}"/>
              </a:ext>
            </a:extLst>
          </p:cNvPr>
          <p:cNvPicPr>
            <a:picLocks noChangeAspect="1"/>
          </p:cNvPicPr>
          <p:nvPr/>
        </p:nvPicPr>
        <p:blipFill>
          <a:blip r:embed="rId5"/>
          <a:srcRect/>
          <a:stretch/>
        </p:blipFill>
        <p:spPr>
          <a:xfrm>
            <a:off x="420133" y="4952329"/>
            <a:ext cx="1145304" cy="1145304"/>
          </a:xfrm>
          <a:prstGeom prst="rect">
            <a:avLst/>
          </a:prstGeom>
          <a:effectLst>
            <a:outerShdw blurRad="254000" dist="63500" dir="5400000" algn="ctr" rotWithShape="0">
              <a:srgbClr val="000000">
                <a:alpha val="20000"/>
              </a:srgbClr>
            </a:outerShdw>
          </a:effectLst>
        </p:spPr>
      </p:pic>
      <p:sp>
        <p:nvSpPr>
          <p:cNvPr id="4" name="Text Placeholder 2">
            <a:extLst>
              <a:ext uri="{FF2B5EF4-FFF2-40B4-BE49-F238E27FC236}">
                <a16:creationId xmlns:a16="http://schemas.microsoft.com/office/drawing/2014/main" id="{EE682477-2EFB-7ECC-9C49-A44112EBD9DD}"/>
              </a:ext>
            </a:extLst>
          </p:cNvPr>
          <p:cNvSpPr txBox="1">
            <a:spLocks/>
          </p:cNvSpPr>
          <p:nvPr/>
        </p:nvSpPr>
        <p:spPr bwMode="auto">
          <a:xfrm>
            <a:off x="1566808" y="5244911"/>
            <a:ext cx="6487143" cy="8078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spcBef>
                <a:spcPts val="1200"/>
              </a:spcBef>
              <a:spcAft>
                <a:spcPts val="1200"/>
              </a:spcAft>
              <a:buClr>
                <a:srgbClr val="00B0F0"/>
              </a:buClr>
              <a:buFont typeface="Century Gothic" panose="020B0502020202020204" pitchFamily="34" charset="0"/>
              <a:buChar char="■"/>
              <a:tabLst>
                <a:tab pos="309563" algn="l"/>
              </a:tabLst>
            </a:pPr>
            <a:r>
              <a:rPr lang="en-US" b="1" dirty="0">
                <a:solidFill>
                  <a:schemeClr val="accent1"/>
                </a:solidFill>
              </a:rPr>
              <a:t>Exploitation and stigma</a:t>
            </a:r>
            <a:endParaRPr lang="en-US" dirty="0"/>
          </a:p>
        </p:txBody>
      </p:sp>
      <p:sp>
        <p:nvSpPr>
          <p:cNvPr id="11" name="Footer Placeholder 3">
            <a:extLst>
              <a:ext uri="{FF2B5EF4-FFF2-40B4-BE49-F238E27FC236}">
                <a16:creationId xmlns:a16="http://schemas.microsoft.com/office/drawing/2014/main" id="{EBB1A537-F356-4167-98FA-7C02BA44B426}"/>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pic>
        <p:nvPicPr>
          <p:cNvPr id="12" name="Picture 11">
            <a:extLst>
              <a:ext uri="{FF2B5EF4-FFF2-40B4-BE49-F238E27FC236}">
                <a16:creationId xmlns:a16="http://schemas.microsoft.com/office/drawing/2014/main" id="{34C953BF-3CDE-ABDB-E79E-6F4B1016912A}"/>
              </a:ext>
            </a:extLst>
          </p:cNvPr>
          <p:cNvPicPr>
            <a:picLocks noChangeAspect="1"/>
          </p:cNvPicPr>
          <p:nvPr/>
        </p:nvPicPr>
        <p:blipFill>
          <a:blip r:embed="rId3"/>
          <a:srcRect/>
          <a:stretch/>
        </p:blipFill>
        <p:spPr>
          <a:xfrm>
            <a:off x="375390" y="3797962"/>
            <a:ext cx="1190047" cy="1115797"/>
          </a:xfrm>
          <a:prstGeom prst="rect">
            <a:avLst/>
          </a:prstGeom>
          <a:effectLst>
            <a:outerShdw blurRad="254000" dist="63500" dir="5400000" algn="ctr" rotWithShape="0">
              <a:srgbClr val="000000">
                <a:alpha val="20000"/>
              </a:srgbClr>
            </a:outerShdw>
          </a:effectLst>
        </p:spPr>
      </p:pic>
    </p:spTree>
    <p:extLst>
      <p:ext uri="{BB962C8B-B14F-4D97-AF65-F5344CB8AC3E}">
        <p14:creationId xmlns:p14="http://schemas.microsoft.com/office/powerpoint/2010/main" val="1787875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9"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A66CEAC-D395-B2D3-285B-7087B274C3C1}"/>
              </a:ext>
            </a:extLst>
          </p:cNvPr>
          <p:cNvSpPr txBox="1">
            <a:spLocks/>
          </p:cNvSpPr>
          <p:nvPr/>
        </p:nvSpPr>
        <p:spPr>
          <a:xfrm>
            <a:off x="0" y="0"/>
            <a:ext cx="3824577" cy="6848168"/>
          </a:xfrm>
          <a:prstGeom prst="rect">
            <a:avLst/>
          </a:prstGeom>
          <a:solidFill>
            <a:schemeClr val="bg1"/>
          </a:solidFill>
          <a:effectLst>
            <a:outerShdw blurRad="317500" dist="76200" dir="5400000" algn="ctr" rotWithShape="0">
              <a:srgbClr val="000000">
                <a:alpha val="30000"/>
              </a:srgbClr>
            </a:outerShdw>
          </a:effectLst>
        </p:spPr>
        <p:txBody>
          <a:bodyPr lIns="0" tIns="0" rIns="0" bIns="36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endParaRPr lang="en-GB" sz="3000" b="1" dirty="0">
              <a:solidFill>
                <a:schemeClr val="accent3"/>
              </a:solidFill>
              <a:latin typeface="Arial" panose="020B0604020202020204" pitchFamily="34" charset="0"/>
              <a:cs typeface="Arial" panose="020B0604020202020204" pitchFamily="34" charset="0"/>
            </a:endParaRP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Driving </a:t>
            </a:r>
          </a:p>
          <a:p>
            <a:pPr marL="0" indent="0" algn="ctr">
              <a:lnSpc>
                <a:spcPts val="3000"/>
              </a:lnSpc>
              <a:spcBef>
                <a:spcPts val="400"/>
              </a:spcBef>
              <a:spcAft>
                <a:spcPts val="400"/>
              </a:spcAft>
              <a:buClr>
                <a:srgbClr val="00D5D9"/>
              </a:buClr>
              <a:buNone/>
            </a:pPr>
            <a:r>
              <a:rPr lang="en-GB" sz="3000" b="1" dirty="0">
                <a:solidFill>
                  <a:schemeClr val="accent4">
                    <a:lumMod val="90000"/>
                    <a:lumOff val="10000"/>
                  </a:schemeClr>
                </a:solidFill>
                <a:latin typeface="Arial" panose="020B0604020202020204" pitchFamily="34" charset="0"/>
                <a:cs typeface="Arial" panose="020B0604020202020204" pitchFamily="34" charset="0"/>
              </a:rPr>
              <a:t>Inequities</a:t>
            </a:r>
            <a:endParaRPr lang="en-GB" sz="1500" dirty="0">
              <a:solidFill>
                <a:schemeClr val="accent4">
                  <a:lumMod val="90000"/>
                  <a:lumOff val="10000"/>
                </a:schemeClr>
              </a:solidFill>
              <a:latin typeface="Arial" panose="020B0604020202020204" pitchFamily="34" charset="0"/>
              <a:cs typeface="Arial" panose="020B0604020202020204" pitchFamily="34" charset="0"/>
            </a:endParaRPr>
          </a:p>
          <a:p>
            <a:pPr marL="0" indent="0" algn="ctr">
              <a:spcBef>
                <a:spcPts val="0"/>
              </a:spcBef>
              <a:spcAft>
                <a:spcPts val="0"/>
              </a:spcAft>
              <a:buClr>
                <a:srgbClr val="00D5D9"/>
              </a:buClr>
              <a:buNone/>
            </a:pPr>
            <a:br>
              <a:rPr lang="en-US" sz="2000" dirty="0">
                <a:solidFill>
                  <a:schemeClr val="bg2"/>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Smoking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b="1" dirty="0">
                <a:solidFill>
                  <a:schemeClr val="accent6">
                    <a:lumMod val="50000"/>
                  </a:schemeClr>
                </a:solidFill>
                <a:latin typeface="Arial" panose="020B0604020202020204" pitchFamily="34" charset="0"/>
                <a:cs typeface="Arial" panose="020B0604020202020204" pitchFamily="34" charset="0"/>
              </a:rPr>
              <a:t>exacerbates poverty</a:t>
            </a:r>
            <a:br>
              <a:rPr lang="en-US" sz="2000" b="1"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for a large proportion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of adults with </a:t>
            </a:r>
            <a:br>
              <a:rPr lang="en-US" sz="2000" dirty="0">
                <a:solidFill>
                  <a:schemeClr val="accent6">
                    <a:lumMod val="50000"/>
                  </a:schemeClr>
                </a:solidFill>
                <a:latin typeface="Arial" panose="020B0604020202020204" pitchFamily="34" charset="0"/>
                <a:cs typeface="Arial" panose="020B0604020202020204" pitchFamily="34" charset="0"/>
              </a:rPr>
            </a:br>
            <a:r>
              <a:rPr lang="en-US" sz="2000" dirty="0">
                <a:solidFill>
                  <a:schemeClr val="accent6">
                    <a:lumMod val="50000"/>
                  </a:schemeClr>
                </a:solidFill>
                <a:latin typeface="Arial" panose="020B0604020202020204" pitchFamily="34" charset="0"/>
                <a:cs typeface="Arial" panose="020B0604020202020204" pitchFamily="34" charset="0"/>
              </a:rPr>
              <a:t>mental illness</a:t>
            </a:r>
            <a:endParaRPr lang="en-GB" sz="2000"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20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endParaRPr lang="en-GB" sz="3600" b="1" dirty="0">
              <a:solidFill>
                <a:schemeClr val="accent6">
                  <a:lumMod val="50000"/>
                </a:schemeClr>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r>
              <a:rPr lang="en-GB" sz="3600" b="1" dirty="0">
                <a:solidFill>
                  <a:schemeClr val="accent6">
                    <a:lumMod val="50000"/>
                  </a:schemeClr>
                </a:solidFill>
                <a:latin typeface="Arial" panose="020B0604020202020204" pitchFamily="34" charset="0"/>
                <a:cs typeface="Arial" panose="020B0604020202020204" pitchFamily="34" charset="0"/>
              </a:rPr>
              <a:t> </a:t>
            </a:r>
          </a:p>
        </p:txBody>
      </p:sp>
      <p:sp>
        <p:nvSpPr>
          <p:cNvPr id="5" name="Content Placeholder 2">
            <a:extLst>
              <a:ext uri="{FF2B5EF4-FFF2-40B4-BE49-F238E27FC236}">
                <a16:creationId xmlns:a16="http://schemas.microsoft.com/office/drawing/2014/main" id="{79B7A3A9-5BF4-5790-BBE4-C87E228F796A}"/>
              </a:ext>
            </a:extLst>
          </p:cNvPr>
          <p:cNvSpPr txBox="1">
            <a:spLocks/>
          </p:cNvSpPr>
          <p:nvPr/>
        </p:nvSpPr>
        <p:spPr>
          <a:xfrm>
            <a:off x="4214996" y="1374200"/>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Clr>
                <a:schemeClr val="accent3"/>
              </a:buClr>
              <a:buNone/>
            </a:pPr>
            <a:r>
              <a:rPr lang="en-US" sz="1900" b="1" dirty="0">
                <a:solidFill>
                  <a:schemeClr val="accent3"/>
                </a:solidFill>
                <a:latin typeface="Arial" panose="020B0604020202020204" pitchFamily="34" charset="0"/>
                <a:cs typeface="Arial" panose="020B0604020202020204" pitchFamily="34" charset="0"/>
              </a:rPr>
              <a:t>People with SMI:</a:t>
            </a:r>
            <a:endParaRPr lang="en-US" b="1" dirty="0">
              <a:solidFill>
                <a:schemeClr val="bg2"/>
              </a:solidFill>
            </a:endParaRPr>
          </a:p>
        </p:txBody>
      </p:sp>
      <p:sp>
        <p:nvSpPr>
          <p:cNvPr id="6" name="TextBox 5">
            <a:extLst>
              <a:ext uri="{FF2B5EF4-FFF2-40B4-BE49-F238E27FC236}">
                <a16:creationId xmlns:a16="http://schemas.microsoft.com/office/drawing/2014/main" id="{C5FAF811-5C55-5EF3-8966-F6014E4F2515}"/>
              </a:ext>
            </a:extLst>
          </p:cNvPr>
          <p:cNvSpPr txBox="1"/>
          <p:nvPr/>
        </p:nvSpPr>
        <p:spPr bwMode="auto">
          <a:xfrm>
            <a:off x="4220525" y="5778096"/>
            <a:ext cx="3673503" cy="567855"/>
          </a:xfrm>
          <a:prstGeom prst="rect">
            <a:avLst/>
          </a:prstGeom>
          <a:noFill/>
          <a:ln w="9525">
            <a:noFill/>
            <a:miter lim="800000"/>
            <a:headEnd/>
            <a:tailEnd/>
          </a:ln>
        </p:spPr>
        <p:txBody>
          <a:bodyPr vert="horz" wrap="square" lIns="91440" tIns="0" rIns="91440" bIns="0" numCol="1" rtlCol="0" anchor="ctr" anchorCtr="0" compatLnSpc="1">
            <a:prstTxWarp prst="textNoShape">
              <a:avLst/>
            </a:prstTxWarp>
            <a:noAutofit/>
          </a:bodyPr>
          <a:lstStyle/>
          <a:p>
            <a:pPr>
              <a:lnSpc>
                <a:spcPts val="1800"/>
              </a:lnSpc>
              <a:spcBef>
                <a:spcPts val="500"/>
              </a:spcBef>
              <a:spcAft>
                <a:spcPts val="500"/>
              </a:spcAft>
              <a:buClr>
                <a:srgbClr val="C10C21"/>
              </a:buClr>
            </a:pPr>
            <a:r>
              <a:rPr lang="en-US" sz="1200" dirty="0">
                <a:solidFill>
                  <a:schemeClr val="accent3"/>
                </a:solidFill>
                <a:latin typeface="Arial" panose="020B0604020202020204" pitchFamily="34" charset="0"/>
                <a:cs typeface="Arial" panose="020B0604020202020204" pitchFamily="34" charset="0"/>
              </a:rPr>
              <a:t>Source: ASH. The Stolen Years: The Mental </a:t>
            </a:r>
            <a:br>
              <a:rPr lang="en-US" sz="1200" dirty="0">
                <a:solidFill>
                  <a:schemeClr val="accent3"/>
                </a:solidFill>
                <a:latin typeface="Arial" panose="020B0604020202020204" pitchFamily="34" charset="0"/>
                <a:cs typeface="Arial" panose="020B0604020202020204" pitchFamily="34" charset="0"/>
              </a:rPr>
            </a:br>
            <a:r>
              <a:rPr lang="en-US" sz="1200" dirty="0">
                <a:solidFill>
                  <a:schemeClr val="accent3"/>
                </a:solidFill>
                <a:latin typeface="Arial" panose="020B0604020202020204" pitchFamily="34" charset="0"/>
                <a:cs typeface="Arial" panose="020B0604020202020204" pitchFamily="34" charset="0"/>
              </a:rPr>
              <a:t>Health And Smoking Action Report. 2016 </a:t>
            </a:r>
          </a:p>
        </p:txBody>
      </p:sp>
      <p:sp>
        <p:nvSpPr>
          <p:cNvPr id="7" name="Content Placeholder 2">
            <a:extLst>
              <a:ext uri="{FF2B5EF4-FFF2-40B4-BE49-F238E27FC236}">
                <a16:creationId xmlns:a16="http://schemas.microsoft.com/office/drawing/2014/main" id="{71F7A0CC-0D55-F566-FBE9-3E12995AF4FD}"/>
              </a:ext>
            </a:extLst>
          </p:cNvPr>
          <p:cNvSpPr txBox="1">
            <a:spLocks/>
          </p:cNvSpPr>
          <p:nvPr/>
        </p:nvSpPr>
        <p:spPr>
          <a:xfrm>
            <a:off x="4214996" y="1932641"/>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buClr>
                <a:srgbClr val="00B0F0"/>
              </a:buClr>
            </a:pPr>
            <a:r>
              <a:rPr lang="en-US" b="1" dirty="0">
                <a:solidFill>
                  <a:schemeClr val="bg2"/>
                </a:solidFill>
                <a:latin typeface="Arial" panose="020B0604020202020204" pitchFamily="34" charset="0"/>
                <a:cs typeface="Arial" panose="020B0604020202020204" pitchFamily="34" charset="0"/>
              </a:rPr>
              <a:t>Spend one third income on cigarettes</a:t>
            </a:r>
            <a:endParaRPr lang="en-US" b="1" dirty="0">
              <a:solidFill>
                <a:schemeClr val="bg2"/>
              </a:solidFill>
            </a:endParaRPr>
          </a:p>
        </p:txBody>
      </p:sp>
      <p:sp>
        <p:nvSpPr>
          <p:cNvPr id="9" name="Content Placeholder 2">
            <a:extLst>
              <a:ext uri="{FF2B5EF4-FFF2-40B4-BE49-F238E27FC236}">
                <a16:creationId xmlns:a16="http://schemas.microsoft.com/office/drawing/2014/main" id="{68BC06A2-3B86-2D47-9353-245A7905C337}"/>
              </a:ext>
            </a:extLst>
          </p:cNvPr>
          <p:cNvSpPr txBox="1">
            <a:spLocks/>
          </p:cNvSpPr>
          <p:nvPr/>
        </p:nvSpPr>
        <p:spPr>
          <a:xfrm>
            <a:off x="4214996" y="2391834"/>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8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Average</a:t>
            </a:r>
            <a:r>
              <a:rPr lang="en-US" b="1" dirty="0">
                <a:solidFill>
                  <a:schemeClr val="bg2"/>
                </a:solidFill>
                <a:latin typeface="Arial" panose="020B0604020202020204" pitchFamily="34" charset="0"/>
                <a:cs typeface="Arial" panose="020B0604020202020204" pitchFamily="34" charset="0"/>
              </a:rPr>
              <a:t> </a:t>
            </a:r>
            <a:r>
              <a:rPr lang="en-US" dirty="0">
                <a:solidFill>
                  <a:schemeClr val="bg2"/>
                </a:solidFill>
                <a:latin typeface="Arial" panose="020B0604020202020204" pitchFamily="34" charset="0"/>
                <a:cs typeface="Arial" panose="020B0604020202020204" pitchFamily="34" charset="0"/>
              </a:rPr>
              <a:t>£1220 – 2200 / year</a:t>
            </a:r>
            <a:endParaRPr lang="en-US" b="1" dirty="0">
              <a:solidFill>
                <a:schemeClr val="bg2"/>
              </a:solidFill>
            </a:endParaRPr>
          </a:p>
        </p:txBody>
      </p:sp>
      <p:sp>
        <p:nvSpPr>
          <p:cNvPr id="10" name="Content Placeholder 2">
            <a:extLst>
              <a:ext uri="{FF2B5EF4-FFF2-40B4-BE49-F238E27FC236}">
                <a16:creationId xmlns:a16="http://schemas.microsoft.com/office/drawing/2014/main" id="{59E39398-6663-31F8-24CC-CD8A88BC07C7}"/>
              </a:ext>
            </a:extLst>
          </p:cNvPr>
          <p:cNvSpPr txBox="1">
            <a:spLocks/>
          </p:cNvSpPr>
          <p:nvPr/>
        </p:nvSpPr>
        <p:spPr>
          <a:xfrm>
            <a:off x="4214996" y="3167415"/>
            <a:ext cx="4892995" cy="362662"/>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nSpc>
                <a:spcPts val="1800"/>
              </a:lnSpc>
              <a:spcBef>
                <a:spcPts val="0"/>
              </a:spcBef>
              <a:spcAft>
                <a:spcPts val="0"/>
              </a:spcAft>
              <a:buClr>
                <a:srgbClr val="00B0F0"/>
              </a:buClr>
            </a:pPr>
            <a:r>
              <a:rPr lang="en-GB" b="1" dirty="0">
                <a:solidFill>
                  <a:schemeClr val="bg1"/>
                </a:solidFill>
                <a:latin typeface="Arial" panose="020B0604020202020204" pitchFamily="34" charset="0"/>
                <a:cs typeface="Arial" panose="020B0604020202020204" pitchFamily="34" charset="0"/>
              </a:rPr>
              <a:t>Experience tobacco poverty</a:t>
            </a:r>
            <a:endParaRPr lang="en-US" b="1" dirty="0">
              <a:solidFill>
                <a:schemeClr val="bg2"/>
              </a:solidFill>
            </a:endParaRPr>
          </a:p>
        </p:txBody>
      </p:sp>
      <p:sp>
        <p:nvSpPr>
          <p:cNvPr id="11" name="Content Placeholder 2">
            <a:extLst>
              <a:ext uri="{FF2B5EF4-FFF2-40B4-BE49-F238E27FC236}">
                <a16:creationId xmlns:a16="http://schemas.microsoft.com/office/drawing/2014/main" id="{F431D9A5-F786-16F8-0C55-E399357B0D07}"/>
              </a:ext>
            </a:extLst>
          </p:cNvPr>
          <p:cNvSpPr txBox="1">
            <a:spLocks/>
          </p:cNvSpPr>
          <p:nvPr/>
        </p:nvSpPr>
        <p:spPr>
          <a:xfrm>
            <a:off x="4214996" y="3596127"/>
            <a:ext cx="4892995" cy="640845"/>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300"/>
              </a:lnSpc>
              <a:spcBef>
                <a:spcPts val="0"/>
              </a:spcBef>
              <a:spcAft>
                <a:spcPts val="0"/>
              </a:spcAft>
              <a:buNone/>
              <a:tabLst>
                <a:tab pos="304800" algn="l"/>
                <a:tab pos="531813" algn="l"/>
              </a:tabLst>
            </a:pPr>
            <a:r>
              <a:rPr lang="en-US" b="1" dirty="0">
                <a:solidFill>
                  <a:schemeClr val="bg2"/>
                </a:solidFill>
                <a:latin typeface="Arial" panose="020B0604020202020204" pitchFamily="34" charset="0"/>
                <a:cs typeface="Arial" panose="020B0604020202020204" pitchFamily="34" charset="0"/>
              </a:rPr>
              <a:t>	*	</a:t>
            </a:r>
            <a:r>
              <a:rPr lang="en-US" dirty="0">
                <a:solidFill>
                  <a:schemeClr val="bg2"/>
                </a:solidFill>
                <a:latin typeface="Arial" panose="020B0604020202020204" pitchFamily="34" charset="0"/>
                <a:cs typeface="Arial" panose="020B0604020202020204" pitchFamily="34" charset="0"/>
              </a:rPr>
              <a:t>Smoking is placing them </a:t>
            </a:r>
            <a:br>
              <a:rPr lang="en-US" dirty="0">
                <a:solidFill>
                  <a:schemeClr val="bg2"/>
                </a:solidFill>
                <a:latin typeface="Arial" panose="020B0604020202020204" pitchFamily="34" charset="0"/>
                <a:cs typeface="Arial" panose="020B0604020202020204" pitchFamily="34" charset="0"/>
              </a:rPr>
            </a:br>
            <a:r>
              <a:rPr lang="en-US" dirty="0">
                <a:solidFill>
                  <a:schemeClr val="bg2"/>
                </a:solidFill>
                <a:latin typeface="Arial" panose="020B0604020202020204" pitchFamily="34" charset="0"/>
                <a:cs typeface="Arial" panose="020B0604020202020204" pitchFamily="34" charset="0"/>
              </a:rPr>
              <a:t>		below the poverty line</a:t>
            </a:r>
            <a:endParaRPr lang="en-US" b="1" dirty="0">
              <a:solidFill>
                <a:schemeClr val="bg2"/>
              </a:solidFill>
            </a:endParaRPr>
          </a:p>
        </p:txBody>
      </p:sp>
      <p:pic>
        <p:nvPicPr>
          <p:cNvPr id="3" name="Picture 2">
            <a:extLst>
              <a:ext uri="{FF2B5EF4-FFF2-40B4-BE49-F238E27FC236}">
                <a16:creationId xmlns:a16="http://schemas.microsoft.com/office/drawing/2014/main" id="{606D7E74-67F2-0DCA-0975-6370A92E9652}"/>
              </a:ext>
            </a:extLst>
          </p:cNvPr>
          <p:cNvPicPr>
            <a:picLocks noChangeAspect="1"/>
          </p:cNvPicPr>
          <p:nvPr/>
        </p:nvPicPr>
        <p:blipFill>
          <a:blip r:embed="rId3"/>
          <a:srcRect/>
          <a:stretch/>
        </p:blipFill>
        <p:spPr>
          <a:xfrm>
            <a:off x="1290716" y="4763339"/>
            <a:ext cx="1243145" cy="1155986"/>
          </a:xfrm>
          <a:prstGeom prst="rect">
            <a:avLst/>
          </a:prstGeom>
        </p:spPr>
      </p:pic>
    </p:spTree>
    <p:extLst>
      <p:ext uri="{BB962C8B-B14F-4D97-AF65-F5344CB8AC3E}">
        <p14:creationId xmlns:p14="http://schemas.microsoft.com/office/powerpoint/2010/main" val="150019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par>
                                <p:cTn id="13" presetID="10" presetClass="entr" presetSubtype="0" fill="hold" nodeType="withEffect">
                                  <p:stCondLst>
                                    <p:cond delay="50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fade">
                                      <p:cBhvr>
                                        <p:cTn id="15" dur="500"/>
                                        <p:tgtEl>
                                          <p:spTgt spid="4">
                                            <p:txEl>
                                              <p:pRg st="3" end="3"/>
                                            </p:txEl>
                                          </p:spTgt>
                                        </p:tgtEl>
                                      </p:cBhvr>
                                    </p:animEffect>
                                  </p:childTnLst>
                                </p:cTn>
                              </p:par>
                            </p:childTnLst>
                          </p:cTn>
                        </p:par>
                        <p:par>
                          <p:cTn id="16" fill="hold">
                            <p:stCondLst>
                              <p:cond delay="2000"/>
                            </p:stCondLst>
                            <p:childTnLst>
                              <p:par>
                                <p:cTn id="17" presetID="10" presetClass="entr" presetSubtype="0" fill="hold" nodeType="afterEffect">
                                  <p:stCondLst>
                                    <p:cond delay="50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500"/>
                            </p:stCondLst>
                            <p:childTnLst>
                              <p:par>
                                <p:cTn id="30" presetID="10" presetClass="entr" presetSubtype="0" fill="hold" grpId="0" nodeType="after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1500"/>
                            </p:stCondLst>
                            <p:childTnLst>
                              <p:par>
                                <p:cTn id="34" presetID="10" presetClass="entr" presetSubtype="0" fill="hold" grpId="0" nodeType="afterEffect">
                                  <p:stCondLst>
                                    <p:cond delay="5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2500"/>
                            </p:stCondLst>
                            <p:childTnLst>
                              <p:par>
                                <p:cTn id="38" presetID="10" presetClass="entr" presetSubtype="0" fill="hold" grpId="0" nodeType="afterEffect">
                                  <p:stCondLst>
                                    <p:cond delay="5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3500"/>
                            </p:stCondLst>
                            <p:childTnLst>
                              <p:par>
                                <p:cTn id="42" presetID="10" presetClass="entr" presetSubtype="0" fill="hold" grpId="0" nodeType="afterEffect">
                                  <p:stCondLst>
                                    <p:cond delay="5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4500"/>
                            </p:stCondLst>
                            <p:childTnLst>
                              <p:par>
                                <p:cTn id="46" presetID="10" presetClass="entr" presetSubtype="0" fill="hold" nodeType="afterEffect">
                                  <p:stCondLst>
                                    <p:cond delay="500"/>
                                  </p:stCondLst>
                                  <p:childTnLst>
                                    <p:set>
                                      <p:cBhvr>
                                        <p:cTn id="47" dur="1" fill="hold">
                                          <p:stCondLst>
                                            <p:cond delay="0"/>
                                          </p:stCondLst>
                                        </p:cTn>
                                        <p:tgtEl>
                                          <p:spTgt spid="6">
                                            <p:txEl>
                                              <p:pRg st="0" end="0"/>
                                            </p:txEl>
                                          </p:spTgt>
                                        </p:tgtEl>
                                        <p:attrNameLst>
                                          <p:attrName>style.visibility</p:attrName>
                                        </p:attrNameLst>
                                      </p:cBhvr>
                                      <p:to>
                                        <p:strVal val="visible"/>
                                      </p:to>
                                    </p:set>
                                    <p:animEffect transition="in" filter="fade">
                                      <p:cBhvr>
                                        <p:cTn id="4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1" y="-24292"/>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09856" y="2891468"/>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GB" sz="2400" b="1" dirty="0">
                <a:latin typeface="Arial" panose="020B0604020202020204" pitchFamily="34" charset="0"/>
                <a:cs typeface="Arial" panose="020B0604020202020204" pitchFamily="34" charset="0"/>
                <a:sym typeface="Wingdings" panose="05000000000000000000" pitchFamily="2" charset="2"/>
              </a:rPr>
              <a:t>	</a:t>
            </a:r>
            <a:r>
              <a:rPr lang="en-US" sz="2400" dirty="0">
                <a:latin typeface="Arial" panose="020B0604020202020204" pitchFamily="34" charset="0"/>
                <a:cs typeface="Arial" panose="020B0604020202020204" pitchFamily="34" charset="0"/>
              </a:rPr>
              <a:t>True</a:t>
            </a:r>
          </a:p>
          <a:p>
            <a:pPr marL="0" indent="0">
              <a:lnSpc>
                <a:spcPts val="4200"/>
              </a:lnSpc>
              <a:spcBef>
                <a:spcPts val="0"/>
              </a:spcBef>
              <a:spcAft>
                <a:spcPts val="0"/>
              </a:spcAft>
              <a:buNone/>
              <a:tabLst>
                <a:tab pos="485775" algn="l"/>
                <a:tab pos="531813" algn="l"/>
              </a:tabLst>
            </a:pPr>
            <a:r>
              <a:rPr lang="en-US" sz="2400" dirty="0">
                <a:solidFill>
                  <a:schemeClr val="bg1">
                    <a:lumMod val="85000"/>
                  </a:schemeClr>
                </a:solidFill>
                <a:latin typeface="Arial" panose="020B0604020202020204" pitchFamily="34" charset="0"/>
                <a:cs typeface="Arial" panose="020B0604020202020204" pitchFamily="34" charset="0"/>
              </a:rPr>
              <a:t>☐</a:t>
            </a:r>
            <a:r>
              <a:rPr lang="en-US" sz="2400" dirty="0">
                <a:latin typeface="Arial" panose="020B0604020202020204" pitchFamily="34" charset="0"/>
                <a:cs typeface="Arial" panose="020B0604020202020204" pitchFamily="34" charset="0"/>
              </a:rPr>
              <a:t>	False </a:t>
            </a:r>
          </a:p>
        </p:txBody>
      </p:sp>
      <p:sp>
        <p:nvSpPr>
          <p:cNvPr id="15" name="tick">
            <a:extLst>
              <a:ext uri="{FF2B5EF4-FFF2-40B4-BE49-F238E27FC236}">
                <a16:creationId xmlns:a16="http://schemas.microsoft.com/office/drawing/2014/main" id="{74A99DEB-3A68-94BD-E4A5-A7B870FF56FC}"/>
              </a:ext>
            </a:extLst>
          </p:cNvPr>
          <p:cNvSpPr/>
          <p:nvPr/>
        </p:nvSpPr>
        <p:spPr>
          <a:xfrm>
            <a:off x="868059" y="3445064"/>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dirty="0"/>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644119" y="139052"/>
            <a:ext cx="7334469" cy="1805484"/>
          </a:xfrm>
          <a:prstGeom prst="rect">
            <a:avLst/>
          </a:prstGeom>
          <a:effectLst>
            <a:glow rad="381000">
              <a:schemeClr val="accent1">
                <a:alpha val="55000"/>
              </a:schemeClr>
            </a:glow>
          </a:effectLst>
        </p:spPr>
        <p:txBody>
          <a:bodyPr lIns="91440" tIns="45720" rIns="91440" bIns="45720"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nSpc>
                <a:spcPct val="120000"/>
              </a:lnSpc>
            </a:pPr>
            <a:endParaRPr lang="en-US" sz="3000" b="1" dirty="0">
              <a:solidFill>
                <a:schemeClr val="accent4">
                  <a:lumMod val="75000"/>
                </a:schemeClr>
              </a:solidFill>
              <a:effectLst>
                <a:glow rad="381000">
                  <a:schemeClr val="bg1">
                    <a:alpha val="55000"/>
                  </a:schemeClr>
                </a:glow>
              </a:effectLst>
              <a:latin typeface="Arial" panose="020B0604020202020204" pitchFamily="34" charset="0"/>
              <a:cs typeface="Arial" panose="020B0604020202020204" pitchFamily="34" charset="0"/>
            </a:endParaRPr>
          </a:p>
          <a:p>
            <a:pPr marL="0" indent="0">
              <a:lnSpc>
                <a:spcPct val="120000"/>
              </a:lnSpc>
              <a:spcAft>
                <a:spcPts val="0"/>
              </a:spcAft>
            </a:pPr>
            <a:r>
              <a:rPr lang="en-GB" sz="3000" b="1" dirty="0">
                <a:solidFill>
                  <a:schemeClr val="accent4">
                    <a:lumMod val="75000"/>
                  </a:schemeClr>
                </a:solidFill>
                <a:effectLst/>
                <a:latin typeface="Arial"/>
                <a:ea typeface="Calibri"/>
                <a:cs typeface="Arial"/>
              </a:rPr>
              <a:t>People with mental</a:t>
            </a:r>
            <a:r>
              <a:rPr lang="en-GB" sz="3000" b="1" dirty="0">
                <a:solidFill>
                  <a:schemeClr val="accent4">
                    <a:lumMod val="75000"/>
                  </a:schemeClr>
                </a:solidFill>
                <a:latin typeface="Arial"/>
                <a:ea typeface="Calibri"/>
                <a:cs typeface="Arial"/>
              </a:rPr>
              <a:t> illness</a:t>
            </a:r>
            <a:r>
              <a:rPr lang="en-GB" sz="3000" b="1" dirty="0">
                <a:solidFill>
                  <a:schemeClr val="accent4">
                    <a:lumMod val="75000"/>
                  </a:schemeClr>
                </a:solidFill>
                <a:effectLst/>
                <a:latin typeface="Arial"/>
                <a:ea typeface="Calibri"/>
                <a:cs typeface="Arial"/>
              </a:rPr>
              <a:t> are not interested in stopping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1442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8BBB81-6AEA-4426-8E76-71D6865F0A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17EB30-09B1-4979-B1A1-B37845726F0F}">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3.xml><?xml version="1.0" encoding="utf-8"?>
<ds:datastoreItem xmlns:ds="http://schemas.openxmlformats.org/officeDocument/2006/customXml" ds:itemID="{5B0F4E2F-5FF2-41A8-9876-E11730B021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140</TotalTime>
  <Words>5165</Words>
  <Application>Microsoft Macintosh PowerPoint</Application>
  <PresentationFormat>On-screen Show (4:3)</PresentationFormat>
  <Paragraphs>434</Paragraphs>
  <Slides>24</Slides>
  <Notes>23</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24</vt:i4>
      </vt:variant>
    </vt:vector>
  </HeadingPairs>
  <TitlesOfParts>
    <vt:vector size="36" baseType="lpstr">
      <vt:lpstr>ＭＳ Ｐゴシック</vt:lpstr>
      <vt:lpstr>Arial</vt:lpstr>
      <vt:lpstr>Arial,Sans-Serif</vt:lpstr>
      <vt:lpstr>Calibri</vt:lpstr>
      <vt:lpstr>Century Gothic</vt:lpstr>
      <vt:lpstr>Corbel</vt:lpstr>
      <vt:lpstr>Courier New</vt:lpstr>
      <vt:lpstr>Geneva</vt:lpstr>
      <vt:lpstr>Helvetica</vt:lpstr>
      <vt:lpstr>Lucida Grande</vt:lpstr>
      <vt:lpstr>System Font Regular</vt:lpstr>
      <vt:lpstr>NCSCT</vt:lpstr>
      <vt:lpstr>PowerPoint Presentation</vt:lpstr>
      <vt:lpstr>Big inequalities in smoking rates</vt:lpstr>
      <vt:lpstr>PowerPoint Presentation</vt:lpstr>
      <vt:lpstr>PowerPoint Presentation</vt:lpstr>
      <vt:lpstr>PowerPoint Presentation</vt:lpstr>
      <vt:lpstr>PowerPoint Presentation</vt:lpstr>
      <vt:lpstr>Smoking and mental illness</vt:lpstr>
      <vt:lpstr>PowerPoint Presentation</vt:lpstr>
      <vt:lpstr>PowerPoint Presentation</vt:lpstr>
      <vt:lpstr>PowerPoint Presentation</vt:lpstr>
      <vt:lpstr>PowerPoint Presentation</vt:lpstr>
      <vt:lpstr>Stopping smoking does not adversely affect mental health</vt:lpstr>
      <vt:lpstr>Benefits of stopping</vt:lpstr>
      <vt:lpstr>PowerPoint Presentation</vt:lpstr>
      <vt:lpstr>PowerPoint Presentation</vt:lpstr>
      <vt:lpstr>PowerPoint Presentation</vt:lpstr>
      <vt:lpstr>What works?</vt:lpstr>
      <vt:lpstr>Common challenges for people with mental illness</vt:lpstr>
      <vt:lpstr>PowerPoint Presentation</vt:lpstr>
      <vt:lpstr>PowerPoint Presentation</vt:lpstr>
      <vt:lpstr>Facilitating smoking</vt:lpstr>
      <vt:lpstr>PowerPoint Presentation</vt:lpstr>
      <vt:lpstr>Paul’s story: Stopping smoking  while dealing with a mental health condition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586</cp:revision>
  <cp:lastPrinted>2021-04-19T06:44:37Z</cp:lastPrinted>
  <dcterms:created xsi:type="dcterms:W3CDTF">2019-04-01T09:21:54Z</dcterms:created>
  <dcterms:modified xsi:type="dcterms:W3CDTF">2024-03-03T20:29:09Z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